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401" r:id="rId2"/>
    <p:sldId id="300" r:id="rId3"/>
    <p:sldId id="304" r:id="rId4"/>
    <p:sldId id="388" r:id="rId5"/>
    <p:sldId id="394" r:id="rId6"/>
    <p:sldId id="307" r:id="rId7"/>
    <p:sldId id="383" r:id="rId8"/>
    <p:sldId id="310" r:id="rId9"/>
    <p:sldId id="378" r:id="rId10"/>
    <p:sldId id="308" r:id="rId11"/>
    <p:sldId id="404" r:id="rId12"/>
    <p:sldId id="312" r:id="rId13"/>
    <p:sldId id="313" r:id="rId14"/>
    <p:sldId id="384" r:id="rId15"/>
    <p:sldId id="390" r:id="rId16"/>
    <p:sldId id="309" r:id="rId17"/>
    <p:sldId id="315" r:id="rId18"/>
    <p:sldId id="400" r:id="rId19"/>
    <p:sldId id="393" r:id="rId20"/>
    <p:sldId id="379" r:id="rId21"/>
    <p:sldId id="318" r:id="rId22"/>
    <p:sldId id="319" r:id="rId23"/>
    <p:sldId id="320" r:id="rId24"/>
    <p:sldId id="321" r:id="rId25"/>
    <p:sldId id="322" r:id="rId26"/>
    <p:sldId id="323" r:id="rId27"/>
    <p:sldId id="396" r:id="rId28"/>
    <p:sldId id="395" r:id="rId29"/>
    <p:sldId id="327" r:id="rId30"/>
    <p:sldId id="385" r:id="rId31"/>
    <p:sldId id="392" r:id="rId32"/>
    <p:sldId id="331" r:id="rId33"/>
    <p:sldId id="386" r:id="rId34"/>
    <p:sldId id="387" r:id="rId35"/>
    <p:sldId id="391" r:id="rId36"/>
    <p:sldId id="303" r:id="rId37"/>
    <p:sldId id="334" r:id="rId38"/>
    <p:sldId id="339" r:id="rId39"/>
    <p:sldId id="340" r:id="rId40"/>
    <p:sldId id="341" r:id="rId41"/>
    <p:sldId id="402" r:id="rId42"/>
    <p:sldId id="345" r:id="rId43"/>
    <p:sldId id="403" r:id="rId44"/>
    <p:sldId id="346" r:id="rId45"/>
    <p:sldId id="397" r:id="rId46"/>
    <p:sldId id="336" r:id="rId47"/>
    <p:sldId id="347" r:id="rId48"/>
    <p:sldId id="348" r:id="rId49"/>
    <p:sldId id="349" r:id="rId50"/>
    <p:sldId id="351" r:id="rId51"/>
    <p:sldId id="352" r:id="rId52"/>
    <p:sldId id="337" r:id="rId53"/>
    <p:sldId id="353" r:id="rId54"/>
    <p:sldId id="355" r:id="rId55"/>
    <p:sldId id="357" r:id="rId56"/>
    <p:sldId id="358" r:id="rId57"/>
    <p:sldId id="359" r:id="rId58"/>
    <p:sldId id="361" r:id="rId59"/>
    <p:sldId id="365" r:id="rId60"/>
    <p:sldId id="399" r:id="rId61"/>
    <p:sldId id="366" r:id="rId62"/>
    <p:sldId id="368" r:id="rId63"/>
    <p:sldId id="338" r:id="rId64"/>
    <p:sldId id="370" r:id="rId65"/>
    <p:sldId id="374" r:id="rId66"/>
    <p:sldId id="373" r:id="rId67"/>
    <p:sldId id="372" r:id="rId68"/>
    <p:sldId id="290" r:id="rId69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00"/>
    <a:srgbClr val="DBD32D"/>
    <a:srgbClr val="4F81BD"/>
    <a:srgbClr val="8C3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 autoAdjust="0"/>
    <p:restoredTop sz="93195" autoAdjust="0"/>
  </p:normalViewPr>
  <p:slideViewPr>
    <p:cSldViewPr>
      <p:cViewPr varScale="1">
        <p:scale>
          <a:sx n="196" d="100"/>
          <a:sy n="196" d="100"/>
        </p:scale>
        <p:origin x="472" y="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627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5A2A3-A17D-4C16-925C-DB1B74100948}" type="datetimeFigureOut">
              <a:rPr lang="zh-CN" altLang="en-US" smtClean="0"/>
              <a:t>2023-05-12,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66CF4-8A7D-45C3-B773-8B5C53B3F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F3D9-12B7-4EF9-98AC-E1F16EC84EE4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957B3-88B3-4B2D-A1C6-23F773643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56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终止失败甚至可能把系统自己终止，发生蓝屏</a:t>
            </a:r>
          </a:p>
        </p:txBody>
      </p:sp>
    </p:spTree>
    <p:extLst>
      <p:ext uri="{BB962C8B-B14F-4D97-AF65-F5344CB8AC3E}">
        <p14:creationId xmlns:p14="http://schemas.microsoft.com/office/powerpoint/2010/main" val="330144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33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706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FFFFFFFF </a:t>
            </a:r>
            <a:r>
              <a:rPr lang="zh-CN" altLang="en-US" dirty="0"/>
              <a:t>合理不？</a:t>
            </a:r>
            <a:endParaRPr lang="en-US" altLang="zh-CN" dirty="0"/>
          </a:p>
          <a:p>
            <a:r>
              <a:rPr lang="zh-CN" altLang="en-US" dirty="0"/>
              <a:t>回调函数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47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zh-CN" altLang="en-US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是用户在创建处理程序时作为回调上下文提供的参数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495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378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908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自写异常，在链的头部</a:t>
            </a:r>
          </a:p>
        </p:txBody>
      </p:sp>
    </p:spTree>
    <p:extLst>
      <p:ext uri="{BB962C8B-B14F-4D97-AF65-F5344CB8AC3E}">
        <p14:creationId xmlns:p14="http://schemas.microsoft.com/office/powerpoint/2010/main" val="1677199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984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03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215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882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动态调试时发生了基址重定位，为了保持地址空间一致，需要在</a:t>
            </a:r>
            <a:r>
              <a:rPr lang="en-US" altLang="zh-CN" dirty="0"/>
              <a:t>IDA Pro</a:t>
            </a:r>
            <a:r>
              <a:rPr lang="zh-CN" altLang="en-US" dirty="0"/>
              <a:t>中对应修改程序的基址</a:t>
            </a:r>
            <a:endParaRPr lang="en-US" altLang="zh-CN" dirty="0"/>
          </a:p>
          <a:p>
            <a:r>
              <a:rPr lang="en-US" altLang="zh-CN" dirty="0"/>
              <a:t>- IDA Pro</a:t>
            </a:r>
            <a:r>
              <a:rPr lang="zh-CN" altLang="en-US" dirty="0"/>
              <a:t>也有一个开源的</a:t>
            </a:r>
            <a:r>
              <a:rPr lang="en-US" altLang="zh-CN" dirty="0"/>
              <a:t>PE</a:t>
            </a:r>
            <a:r>
              <a:rPr lang="zh-CN" altLang="en-US" dirty="0"/>
              <a:t>文件插件，叫 </a:t>
            </a:r>
            <a:r>
              <a:rPr lang="en-US" altLang="zh-CN" dirty="0"/>
              <a:t>PE 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668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0x00011071 </a:t>
            </a:r>
            <a:r>
              <a:rPr lang="zh-CN" altLang="en-US" dirty="0"/>
              <a:t>处的 </a:t>
            </a:r>
            <a:r>
              <a:rPr lang="en-US" altLang="zh-CN" dirty="0" err="1"/>
              <a:t>retn</a:t>
            </a:r>
            <a:r>
              <a:rPr lang="en-US" altLang="zh-CN" dirty="0"/>
              <a:t> </a:t>
            </a:r>
            <a:r>
              <a:rPr lang="zh-CN" altLang="en-US" dirty="0"/>
              <a:t>是指向哪里？</a:t>
            </a:r>
            <a:endParaRPr lang="en-US" altLang="zh-CN" dirty="0"/>
          </a:p>
          <a:p>
            <a:r>
              <a:rPr lang="zh-CN" altLang="en-US" dirty="0"/>
              <a:t>具体是如何“间接跳转”到异常处理代码处的？</a:t>
            </a:r>
          </a:p>
        </p:txBody>
      </p:sp>
    </p:spTree>
    <p:extLst>
      <p:ext uri="{BB962C8B-B14F-4D97-AF65-F5344CB8AC3E}">
        <p14:creationId xmlns:p14="http://schemas.microsoft.com/office/powerpoint/2010/main" val="416347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cdq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 Double to Quad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的缩写，将双字数据扩展为四字，通常为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/>
              <a:t>注意异常处理代码开始的地址：</a:t>
            </a:r>
            <a:r>
              <a:rPr lang="en-US" altLang="zh-CN" dirty="0"/>
              <a:t>0x00011072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5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SHE</a:t>
            </a:r>
            <a:r>
              <a:rPr lang="zh-CN" altLang="en-US" dirty="0"/>
              <a:t>链是怎么添加的？请注意实验三</a:t>
            </a:r>
          </a:p>
        </p:txBody>
      </p:sp>
    </p:spTree>
    <p:extLst>
      <p:ext uri="{BB962C8B-B14F-4D97-AF65-F5344CB8AC3E}">
        <p14:creationId xmlns:p14="http://schemas.microsoft.com/office/powerpoint/2010/main" val="956470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</a:t>
            </a:r>
            <a:r>
              <a:rPr lang="en-US" altLang="zh-CN" dirty="0"/>
              <a:t>x32dbg</a:t>
            </a:r>
            <a:r>
              <a:rPr lang="zh-CN" altLang="en-US" dirty="0"/>
              <a:t>的加载基址来修改</a:t>
            </a:r>
            <a:r>
              <a:rPr lang="en-US" altLang="zh-CN" dirty="0"/>
              <a:t>IDA Pro</a:t>
            </a:r>
            <a:r>
              <a:rPr lang="zh-CN" altLang="en-US" dirty="0"/>
              <a:t>静态加载程序时使用的基址</a:t>
            </a:r>
          </a:p>
        </p:txBody>
      </p:sp>
    </p:spTree>
    <p:extLst>
      <p:ext uri="{BB962C8B-B14F-4D97-AF65-F5344CB8AC3E}">
        <p14:creationId xmlns:p14="http://schemas.microsoft.com/office/powerpoint/2010/main" val="1507778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查看流程图时，需要先进行函数模块分析</a:t>
            </a:r>
          </a:p>
        </p:txBody>
      </p:sp>
    </p:spTree>
    <p:extLst>
      <p:ext uri="{BB962C8B-B14F-4D97-AF65-F5344CB8AC3E}">
        <p14:creationId xmlns:p14="http://schemas.microsoft.com/office/powerpoint/2010/main" val="4047673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200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236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80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异常可能是已知的错误，可预先定义好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594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可以自行安装 </a:t>
            </a:r>
            <a:r>
              <a:rPr lang="en-US" altLang="zh-CN" dirty="0"/>
              <a:t>VC60</a:t>
            </a:r>
          </a:p>
          <a:p>
            <a:r>
              <a:rPr lang="en-US" altLang="zh-CN" dirty="0"/>
              <a:t>0xC0000094L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标识数据类型为长整型 </a:t>
            </a:r>
            <a:r>
              <a:rPr lang="en-US" altLang="zh-CN" dirty="0"/>
              <a:t>long 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30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蓝屏</a:t>
            </a:r>
            <a:endParaRPr lang="en-US" altLang="zh-CN" dirty="0"/>
          </a:p>
          <a:p>
            <a:r>
              <a:rPr lang="zh-CN" altLang="en-US" dirty="0"/>
              <a:t>可以不可以人为制造出“蓝屏”？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1347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Widnows</a:t>
            </a:r>
            <a:r>
              <a:rPr lang="en-US" altLang="zh-CN" dirty="0"/>
              <a:t> Server 2003 </a:t>
            </a:r>
            <a:r>
              <a:rPr lang="zh-CN" altLang="en-US" dirty="0"/>
              <a:t>远程桌面 </a:t>
            </a:r>
            <a:r>
              <a:rPr lang="en-US" altLang="zh-CN" dirty="0"/>
              <a:t>(3389</a:t>
            </a:r>
            <a:r>
              <a:rPr lang="zh-CN" altLang="en-US" dirty="0"/>
              <a:t>端口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ms12-020 </a:t>
            </a:r>
            <a:r>
              <a:rPr lang="zh-CN" altLang="en-US" dirty="0"/>
              <a:t>漏洞导致的 “死亡蓝屏”攻击</a:t>
            </a:r>
          </a:p>
        </p:txBody>
      </p:sp>
    </p:spTree>
    <p:extLst>
      <p:ext uri="{BB962C8B-B14F-4D97-AF65-F5344CB8AC3E}">
        <p14:creationId xmlns:p14="http://schemas.microsoft.com/office/powerpoint/2010/main" val="110198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足够的 </a:t>
            </a:r>
            <a:r>
              <a:rPr lang="en-US" altLang="zh-CN" dirty="0"/>
              <a:t>if/else </a:t>
            </a:r>
            <a:r>
              <a:rPr lang="zh-CN" altLang="en-US" dirty="0"/>
              <a:t>就能代替么？</a:t>
            </a:r>
            <a:endParaRPr lang="en-US" altLang="zh-CN" dirty="0"/>
          </a:p>
          <a:p>
            <a:r>
              <a:rPr lang="zh-CN" altLang="en-US" dirty="0"/>
              <a:t>实时：不可预测</a:t>
            </a:r>
          </a:p>
        </p:txBody>
      </p:sp>
    </p:spTree>
    <p:extLst>
      <p:ext uri="{BB962C8B-B14F-4D97-AF65-F5344CB8AC3E}">
        <p14:creationId xmlns:p14="http://schemas.microsoft.com/office/powerpoint/2010/main" val="159740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30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97216" y="6356350"/>
            <a:ext cx="2880320" cy="365125"/>
          </a:xfrm>
          <a:prstGeom prst="rect">
            <a:avLst/>
          </a:prstGeom>
        </p:spPr>
        <p:txBody>
          <a:bodyPr/>
          <a:lstStyle/>
          <a:p>
            <a:fld id="{C9EBEDA7-A1A5-4E38-A12D-1C8C2697B2F9}" type="datetime2">
              <a:rPr lang="zh-CN" altLang="en-US" smtClean="0"/>
              <a:t>2023年5月12日, Friday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1279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2023-05-12,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340768"/>
            <a:ext cx="891540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fontAlgn="auto" latinLnBrk="0" hangingPunct="1">
        <a:spcBef>
          <a:spcPct val="0"/>
        </a:spcBef>
        <a:spcAft>
          <a:spcPts val="0"/>
        </a:spcAft>
        <a:buNone/>
        <a:defRPr lang="zh-CN" altLang="en-US" sz="3600" b="1" kern="1200" dirty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8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1898744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556792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497993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510511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582519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088358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375820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59335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096592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564904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237029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3933058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1943357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293146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148162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100"/>
            <a:ext cx="8265368" cy="10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539751" y="2913645"/>
            <a:ext cx="8986050" cy="79628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 defTabSz="957263" eaLnBrk="0" hangingPunct="0"/>
            <a:r>
              <a:rPr lang="zh-CN" altLang="en-US" sz="6000" b="1" dirty="0">
                <a:solidFill>
                  <a:srgbClr val="FFFF00"/>
                </a:solidFill>
                <a:cs typeface="+mn-ea"/>
                <a:sym typeface="+mn-lt"/>
              </a:rPr>
              <a:t>汇编语言与逆向工程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8132" y="5301208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rgbClr val="0000FF"/>
                </a:solidFill>
                <a:cs typeface="+mn-ea"/>
                <a:sym typeface="+mn-lt"/>
              </a:rPr>
              <a:t>潘胜利</a:t>
            </a:r>
            <a:endParaRPr lang="en-US" altLang="zh-CN" sz="3600" b="1" kern="1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4095004-5F6A-4D56-91F9-44AF0AE6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44608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5916067-A50F-4002-B308-A2AFB0C88F63}"/>
              </a:ext>
            </a:extLst>
          </p:cNvPr>
          <p:cNvSpPr/>
          <p:nvPr/>
        </p:nvSpPr>
        <p:spPr>
          <a:xfrm>
            <a:off x="8424232" y="6351453"/>
            <a:ext cx="14109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3A670B9-370D-4587-BFE6-78BC4A6C8EF4}" type="datetime6">
              <a:rPr lang="zh-CN" altLang="en-US" sz="2000" b="1" kern="100" smtClean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pPr algn="ctr"/>
              <a:t>2023年5月</a:t>
            </a:fld>
            <a:endParaRPr lang="en-US" altLang="zh-CN" sz="20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D6724-FF84-4A8B-8576-FA53FBEF3082}"/>
              </a:ext>
            </a:extLst>
          </p:cNvPr>
          <p:cNvSpPr txBox="1"/>
          <p:nvPr/>
        </p:nvSpPr>
        <p:spPr>
          <a:xfrm>
            <a:off x="2936776" y="6344472"/>
            <a:ext cx="496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网络空间安全学院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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网络安全与治理中心</a:t>
            </a:r>
          </a:p>
        </p:txBody>
      </p:sp>
      <p:pic>
        <p:nvPicPr>
          <p:cNvPr id="10242" name="Picture 2" descr="北邮文化-北京邮电大学">
            <a:extLst>
              <a:ext uri="{FF2B5EF4-FFF2-40B4-BE49-F238E27FC236}">
                <a16:creationId xmlns:a16="http://schemas.microsoft.com/office/drawing/2014/main" id="{3B295C18-7E81-43D3-93D6-45ECA9B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" y="97021"/>
            <a:ext cx="2900833" cy="7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6294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066212" cy="511256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异常处理（</a:t>
            </a:r>
            <a:r>
              <a:rPr lang="en-US" altLang="zh-CN" dirty="0">
                <a:cs typeface="+mn-ea"/>
                <a:sym typeface="+mn-lt"/>
              </a:rPr>
              <a:t>Exception handling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针对程序异常的应对和解决方法称为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异常处理</a:t>
            </a:r>
            <a:endParaRPr lang="en-US" altLang="zh-CN" dirty="0">
              <a:solidFill>
                <a:srgbClr val="C0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异常处理通过处理程序运行时可能出现的异常情况，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尽可能地使程序不受异常影响，保持稳健运行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对于一个异常结构完备的系统，将不会有运行时错误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异常处理机制</a:t>
            </a:r>
            <a:r>
              <a:rPr lang="zh-CN" altLang="en-US" dirty="0">
                <a:cs typeface="+mn-ea"/>
                <a:sym typeface="+mn-lt"/>
              </a:rPr>
              <a:t>是用于处理程序异常状况的处理方法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使代码更加简洁、干净，且不容易漏掉代码中出现的异常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在常见的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异常处理机制实现</a:t>
            </a:r>
            <a:r>
              <a:rPr lang="zh-CN" altLang="en-US" dirty="0">
                <a:cs typeface="+mn-ea"/>
                <a:sym typeface="+mn-lt"/>
              </a:rPr>
              <a:t>过程中：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程序通过抛出异常的形式，将异常情况告诉上级调用者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上级调用者将对异常进行处理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若处理不了，将交由系统来处理（一般为终止程序运行，或终止系统运行</a:t>
            </a:r>
            <a:r>
              <a:rPr lang="en-US" altLang="zh-CN" dirty="0">
                <a:cs typeface="+mn-ea"/>
                <a:sym typeface="+mn-lt"/>
              </a:rPr>
              <a:t>…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  <a:p>
            <a:pPr lvl="1"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</p:spTree>
    <p:extLst>
      <p:ext uri="{BB962C8B-B14F-4D97-AF65-F5344CB8AC3E}">
        <p14:creationId xmlns:p14="http://schemas.microsoft.com/office/powerpoint/2010/main" val="1935106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9889FC-9E2E-40AC-A81C-D9806F230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7" b="4942"/>
          <a:stretch/>
        </p:blipFill>
        <p:spPr bwMode="auto">
          <a:xfrm>
            <a:off x="560512" y="1556792"/>
            <a:ext cx="900100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595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2984"/>
            <a:ext cx="8915400" cy="5385015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为优化异常处理过程，现代操作系统均引入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zh-CN" altLang="en-US" dirty="0">
                <a:cs typeface="+mn-ea"/>
                <a:sym typeface="+mn-lt"/>
              </a:rPr>
              <a:t>设计了相应的异常处理机制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将这些不常见的分支归为异常，进行统一的异常处理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便于编写程序时，将注意力集中于正常情况处理</a:t>
            </a: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异常处理机制的引入，为程序提供了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一种新的代码片段串联机制</a:t>
            </a:r>
            <a:endParaRPr lang="en-US" altLang="zh-CN" dirty="0">
              <a:solidFill>
                <a:srgbClr val="C0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程序代码片段主要通过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地址跳转</a:t>
            </a:r>
            <a:r>
              <a:rPr lang="zh-CN" altLang="en-US" dirty="0">
                <a:cs typeface="+mn-ea"/>
                <a:sym typeface="+mn-lt"/>
              </a:rPr>
              <a:t>（函数内部）以及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函数调用</a:t>
            </a:r>
            <a:r>
              <a:rPr lang="zh-CN" altLang="en-US" dirty="0">
                <a:cs typeface="+mn-ea"/>
                <a:sym typeface="+mn-lt"/>
              </a:rPr>
              <a:t>（函数外部），实现前后串联执行</a:t>
            </a: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通常，从分离代码的角度上看，异常处理机制在功能上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近似等价于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一种分支处理机制</a:t>
            </a:r>
            <a:endParaRPr lang="en-US" altLang="zh-CN" dirty="0">
              <a:solidFill>
                <a:srgbClr val="00B05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将异常视为程序运行过程中不常见的分支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异常处理就是对这些不常见运行分支的处理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</p:spTree>
    <p:extLst>
      <p:ext uri="{BB962C8B-B14F-4D97-AF65-F5344CB8AC3E}">
        <p14:creationId xmlns:p14="http://schemas.microsoft.com/office/powerpoint/2010/main" val="15412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22196" cy="1584176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尽管异常处理机制可以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理解为一种分支机制</a:t>
            </a:r>
            <a:r>
              <a:rPr lang="zh-CN" altLang="en-US" dirty="0">
                <a:cs typeface="+mn-ea"/>
                <a:sym typeface="+mn-lt"/>
              </a:rPr>
              <a:t>，那么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异常处理可不可以完全由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if/else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条件判定结构来间接实现？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sz="1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B75CF44-281A-4C1A-8113-919066D276CE}"/>
              </a:ext>
            </a:extLst>
          </p:cNvPr>
          <p:cNvSpPr txBox="1">
            <a:spLocks/>
          </p:cNvSpPr>
          <p:nvPr/>
        </p:nvSpPr>
        <p:spPr>
          <a:xfrm>
            <a:off x="495300" y="3207555"/>
            <a:ext cx="5753844" cy="3528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zh-CN" altLang="en-US" dirty="0">
                <a:cs typeface="+mn-ea"/>
                <a:sym typeface="+mn-lt"/>
              </a:rPr>
              <a:t>答案是 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NO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！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条件判断是提前进行的，不一定能准确地发现异常</a:t>
            </a:r>
            <a:r>
              <a:rPr lang="zh-CN" altLang="en-US" dirty="0">
                <a:cs typeface="+mn-ea"/>
                <a:sym typeface="+mn-lt"/>
              </a:rPr>
              <a:t>，而对于异常的判断是实时的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有些异常的发生是可提前预测的，但更多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异常的发则难以提前预测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像除零异常这类易于预测的异常，或能使用条件结构进行判断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但像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文件读写、序列化对象等不可预测的异常，将难以基于条件结构进行控制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应采用异常处理机制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106E63-50C7-42AF-BABF-249181BF5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86" t="6951" r="19118" b="16400"/>
          <a:stretch/>
        </p:blipFill>
        <p:spPr>
          <a:xfrm>
            <a:off x="7257256" y="2919523"/>
            <a:ext cx="198663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0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96866"/>
            <a:ext cx="8915400" cy="5229200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如果没有引入异常处理机制，会带来什么影响？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程序员需要通过</a:t>
            </a:r>
            <a:r>
              <a:rPr lang="en-US" altLang="zh-CN" dirty="0">
                <a:cs typeface="+mn-ea"/>
                <a:sym typeface="+mn-lt"/>
              </a:rPr>
              <a:t>if else</a:t>
            </a:r>
            <a:r>
              <a:rPr lang="zh-CN" altLang="en-US" dirty="0">
                <a:cs typeface="+mn-ea"/>
                <a:sym typeface="+mn-lt"/>
              </a:rPr>
              <a:t>等分支语句，考虑所有可能出现的异常情况，包括业务、数据、网络等多方面因素，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编程难度进一步增加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由于</a:t>
            </a:r>
            <a:r>
              <a:rPr lang="en-US" altLang="zh-CN" dirty="0">
                <a:cs typeface="+mn-ea"/>
                <a:sym typeface="+mn-lt"/>
              </a:rPr>
              <a:t>if else</a:t>
            </a:r>
            <a:r>
              <a:rPr lang="zh-CN" altLang="en-US" dirty="0">
                <a:cs typeface="+mn-ea"/>
                <a:sym typeface="+mn-lt"/>
              </a:rPr>
              <a:t>等分支语句的增加，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代码可读性下降</a:t>
            </a:r>
            <a:r>
              <a:rPr lang="zh-CN" altLang="en-US" dirty="0">
                <a:cs typeface="+mn-ea"/>
                <a:sym typeface="+mn-lt"/>
              </a:rPr>
              <a:t>，难以聚焦业务逻辑，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代码维护难度增加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如果异常本身需要外部函数（而非本地函数）进行处理，异常处理过程需要冲破多层函数，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程序异常难度会进一步增加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异常处理机制将使抛出的异常冲破外层调用，直至达到系统层，此时程序终止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</p:spTree>
    <p:extLst>
      <p:ext uri="{BB962C8B-B14F-4D97-AF65-F5344CB8AC3E}">
        <p14:creationId xmlns:p14="http://schemas.microsoft.com/office/powerpoint/2010/main" val="1660283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计算机系统中的异常机制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程序异常及异常处理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三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Windows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结构化异常处理机制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反调原理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699395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62424"/>
            <a:ext cx="8915400" cy="3810792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程序分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正常运行模式</a:t>
            </a:r>
            <a:r>
              <a:rPr lang="zh-CN" altLang="en-US" dirty="0">
                <a:cs typeface="+mn-ea"/>
                <a:sym typeface="+mn-lt"/>
              </a:rPr>
              <a:t>与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调试运行模式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不同运行模式下，系统对程序的异常理流程也不同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当程序正常发生异常时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操作系统会先将异常抛给进程处理，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进程代码中如果存在具体的异常处理代码</a:t>
            </a:r>
            <a:r>
              <a:rPr lang="zh-CN" altLang="en-US" dirty="0">
                <a:cs typeface="+mn-ea"/>
                <a:sym typeface="+mn-lt"/>
              </a:rPr>
              <a:t>，则能顺利处理异常继续运行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如果没有，操作系统启动默认异常处理</a:t>
            </a:r>
            <a:r>
              <a:rPr lang="zh-CN" altLang="en-US" dirty="0">
                <a:cs typeface="+mn-ea"/>
                <a:sym typeface="+mn-lt"/>
              </a:rPr>
              <a:t>，通常是终止该进程的继续运行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Windows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异常处理流程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159497C3-4607-465B-BC3B-E6D1328F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5445224"/>
            <a:ext cx="6192688" cy="9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3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0512" y="1628800"/>
            <a:ext cx="8712968" cy="4968552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在调试运行的情况下，当异常发生时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操作系统会先把异常抛给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调试器进程</a:t>
            </a:r>
            <a:r>
              <a:rPr lang="zh-CN" altLang="en-US" dirty="0">
                <a:cs typeface="+mn-ea"/>
                <a:sym typeface="+mn-lt"/>
              </a:rPr>
              <a:t>，由调试人员进一步选择异常处理的方式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调试者在使用调试器处理被调程序异常时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可以直接修改代码、寄存器、内存来修改异常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或者将异常抛给被调试程序处理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如果这两种方法无法处理异常</a:t>
            </a:r>
            <a:r>
              <a:rPr lang="zh-CN" altLang="en-US" dirty="0">
                <a:cs typeface="+mn-ea"/>
                <a:sym typeface="+mn-lt"/>
              </a:rPr>
              <a:t>，操作系统则会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使用默认异常处理机制</a:t>
            </a:r>
            <a:r>
              <a:rPr lang="zh-CN" altLang="en-US" dirty="0">
                <a:cs typeface="+mn-ea"/>
                <a:sym typeface="+mn-lt"/>
              </a:rPr>
              <a:t>进行处理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通常为终止被调试程序，结束调试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Windows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异常处理流程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C133F6-042F-48F1-AE2B-8DED4D63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5517232"/>
            <a:ext cx="7341720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8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62424"/>
            <a:ext cx="8915400" cy="1219232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同运行模式异常理流程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Windows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异常处理流程</a:t>
            </a:r>
          </a:p>
        </p:txBody>
      </p:sp>
      <p:sp>
        <p:nvSpPr>
          <p:cNvPr id="7" name="流程图: 多文档 6">
            <a:extLst>
              <a:ext uri="{FF2B5EF4-FFF2-40B4-BE49-F238E27FC236}">
                <a16:creationId xmlns:a16="http://schemas.microsoft.com/office/drawing/2014/main" id="{B3CED682-D306-4067-A0CC-901A2F4C5B0C}"/>
              </a:ext>
            </a:extLst>
          </p:cNvPr>
          <p:cNvSpPr/>
          <p:nvPr/>
        </p:nvSpPr>
        <p:spPr>
          <a:xfrm>
            <a:off x="3955433" y="2420888"/>
            <a:ext cx="2546086" cy="507902"/>
          </a:xfrm>
          <a:prstGeom prst="flowChartMultidocumen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程序执行引发异常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8780590B-91B8-4EB7-ABB2-DD6B85C329F0}"/>
              </a:ext>
            </a:extLst>
          </p:cNvPr>
          <p:cNvSpPr/>
          <p:nvPr/>
        </p:nvSpPr>
        <p:spPr>
          <a:xfrm>
            <a:off x="3664871" y="3128396"/>
            <a:ext cx="3081111" cy="289741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程序是否处于调试状态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FEDC2C-AEB7-450D-86AB-A5C08406AA53}"/>
              </a:ext>
            </a:extLst>
          </p:cNvPr>
          <p:cNvSpPr/>
          <p:nvPr/>
        </p:nvSpPr>
        <p:spPr>
          <a:xfrm>
            <a:off x="7304030" y="3128394"/>
            <a:ext cx="1960946" cy="2897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正在处于调试状态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782670-7314-48D5-87E8-BB059C1B132A}"/>
              </a:ext>
            </a:extLst>
          </p:cNvPr>
          <p:cNvSpPr/>
          <p:nvPr/>
        </p:nvSpPr>
        <p:spPr>
          <a:xfrm>
            <a:off x="1128072" y="3130476"/>
            <a:ext cx="1978753" cy="269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处于正常运行状态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66E0-D788-4065-A96C-26523C5A2F1C}"/>
              </a:ext>
            </a:extLst>
          </p:cNvPr>
          <p:cNvSpPr/>
          <p:nvPr/>
        </p:nvSpPr>
        <p:spPr>
          <a:xfrm>
            <a:off x="7304030" y="3578764"/>
            <a:ext cx="1960946" cy="2897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权限转交给调试器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F569A53A-10C6-41C7-A473-D7A79C6E8A61}"/>
              </a:ext>
            </a:extLst>
          </p:cNvPr>
          <p:cNvSpPr/>
          <p:nvPr/>
        </p:nvSpPr>
        <p:spPr>
          <a:xfrm>
            <a:off x="7040556" y="4041834"/>
            <a:ext cx="2520956" cy="289742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调试器是否忽略异常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E8CC2A-8771-4C4A-8980-1ED85A1AB383}"/>
              </a:ext>
            </a:extLst>
          </p:cNvPr>
          <p:cNvSpPr/>
          <p:nvPr/>
        </p:nvSpPr>
        <p:spPr>
          <a:xfrm>
            <a:off x="7304027" y="4623520"/>
            <a:ext cx="1960946" cy="289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权限再次转回程序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901C4CA1-9AE0-4015-93B5-BBCADF36FC4E}"/>
              </a:ext>
            </a:extLst>
          </p:cNvPr>
          <p:cNvSpPr/>
          <p:nvPr/>
        </p:nvSpPr>
        <p:spPr>
          <a:xfrm>
            <a:off x="1128071" y="3749873"/>
            <a:ext cx="1978753" cy="306325"/>
          </a:xfrm>
          <a:prstGeom prst="hexag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是否安装 </a:t>
            </a:r>
            <a:r>
              <a:rPr lang="en-US" altLang="zh-CN" sz="1600" b="1" dirty="0">
                <a:cs typeface="+mn-ea"/>
                <a:sym typeface="+mn-lt"/>
              </a:rPr>
              <a:t>SEH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3C5EBF-C313-4A8B-8921-CE7527A715DF}"/>
              </a:ext>
            </a:extLst>
          </p:cNvPr>
          <p:cNvSpPr/>
          <p:nvPr/>
        </p:nvSpPr>
        <p:spPr>
          <a:xfrm>
            <a:off x="1515705" y="4329369"/>
            <a:ext cx="1203484" cy="263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已安装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1BD18F-1934-43B5-9B54-229164F1B715}"/>
              </a:ext>
            </a:extLst>
          </p:cNvPr>
          <p:cNvSpPr/>
          <p:nvPr/>
        </p:nvSpPr>
        <p:spPr>
          <a:xfrm>
            <a:off x="1128069" y="4805703"/>
            <a:ext cx="1978753" cy="263513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异常转给 </a:t>
            </a:r>
            <a:r>
              <a:rPr lang="en-US" altLang="zh-CN" sz="1600" b="1" dirty="0">
                <a:cs typeface="+mn-ea"/>
                <a:sym typeface="+mn-lt"/>
              </a:rPr>
              <a:t>SEH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zh-CN" altLang="en-US" sz="1600" dirty="0">
                <a:cs typeface="+mn-ea"/>
                <a:sym typeface="+mn-lt"/>
              </a:rPr>
              <a:t>处理</a:t>
            </a:r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9BD7A5B1-7C46-4B50-8641-58F746E9C967}"/>
              </a:ext>
            </a:extLst>
          </p:cNvPr>
          <p:cNvSpPr/>
          <p:nvPr/>
        </p:nvSpPr>
        <p:spPr>
          <a:xfrm>
            <a:off x="1040083" y="5299496"/>
            <a:ext cx="2139650" cy="220774"/>
          </a:xfrm>
          <a:prstGeom prst="hexag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是否解决此异常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B014D9-DCDD-4E64-9BA9-17E3734B8BD1}"/>
              </a:ext>
            </a:extLst>
          </p:cNvPr>
          <p:cNvSpPr/>
          <p:nvPr/>
        </p:nvSpPr>
        <p:spPr>
          <a:xfrm>
            <a:off x="1040084" y="5784848"/>
            <a:ext cx="2139650" cy="465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highlight>
                  <a:srgbClr val="FFFF00"/>
                </a:highlight>
                <a:cs typeface="+mn-ea"/>
                <a:sym typeface="+mn-lt"/>
              </a:rPr>
              <a:t>已解决</a:t>
            </a:r>
            <a:endParaRPr lang="en-US" altLang="zh-CN" sz="1600" dirty="0">
              <a:solidFill>
                <a:schemeClr val="tx1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程序继续运行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456A28-5FD5-4352-8B21-0EA87D9B1E23}"/>
              </a:ext>
            </a:extLst>
          </p:cNvPr>
          <p:cNvSpPr/>
          <p:nvPr/>
        </p:nvSpPr>
        <p:spPr>
          <a:xfrm>
            <a:off x="3664869" y="5214247"/>
            <a:ext cx="905681" cy="3385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未解决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CDF6C6-CA7A-491F-9F2F-8BB886E199B0}"/>
              </a:ext>
            </a:extLst>
          </p:cNvPr>
          <p:cNvSpPr/>
          <p:nvPr/>
        </p:nvSpPr>
        <p:spPr>
          <a:xfrm>
            <a:off x="3664871" y="3900105"/>
            <a:ext cx="898243" cy="2975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未安装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EC912E-00E0-4BA3-AE4D-1B429D00B255}"/>
              </a:ext>
            </a:extLst>
          </p:cNvPr>
          <p:cNvSpPr/>
          <p:nvPr/>
        </p:nvSpPr>
        <p:spPr>
          <a:xfrm>
            <a:off x="5132564" y="3852833"/>
            <a:ext cx="1319295" cy="521098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系统默认异常处理流程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F71E7EA-2BC9-496F-AC9D-4472B2DDC714}"/>
              </a:ext>
            </a:extLst>
          </p:cNvPr>
          <p:cNvCxnSpPr>
            <a:cxnSpLocks/>
          </p:cNvCxnSpPr>
          <p:nvPr/>
        </p:nvCxnSpPr>
        <p:spPr>
          <a:xfrm>
            <a:off x="5205427" y="2915172"/>
            <a:ext cx="0" cy="21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6BD3913-7468-460C-A2A4-9E61EA3DACB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745983" y="3273265"/>
            <a:ext cx="55804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576775-21DB-40F8-AE3C-C52E2C2B33A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106825" y="3265461"/>
            <a:ext cx="558046" cy="78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17C854C-89A7-4FFC-B142-939FCAA4939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284503" y="3418137"/>
            <a:ext cx="0" cy="160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A7D0582-8420-421D-98D1-1C66BFBAD376}"/>
              </a:ext>
            </a:extLst>
          </p:cNvPr>
          <p:cNvCxnSpPr>
            <a:cxnSpLocks/>
          </p:cNvCxnSpPr>
          <p:nvPr/>
        </p:nvCxnSpPr>
        <p:spPr>
          <a:xfrm flipH="1">
            <a:off x="8281922" y="3870887"/>
            <a:ext cx="2581" cy="160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FD66420-3735-4486-B594-1BDD4D189FCF}"/>
              </a:ext>
            </a:extLst>
          </p:cNvPr>
          <p:cNvCxnSpPr>
            <a:cxnSpLocks/>
            <a:stCxn id="12" idx="3"/>
            <a:endCxn id="21" idx="3"/>
          </p:cNvCxnSpPr>
          <p:nvPr/>
        </p:nvCxnSpPr>
        <p:spPr>
          <a:xfrm flipH="1" flipV="1">
            <a:off x="6451859" y="4113382"/>
            <a:ext cx="588697" cy="73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4E30883-3F23-40DA-AB11-ED06E146767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281922" y="4318876"/>
            <a:ext cx="2578" cy="304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F7910AD-0B71-4837-9C7F-9084C755A8E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117448" y="3400448"/>
            <a:ext cx="1" cy="323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2F6407E-47F4-44BB-986E-C8C4B98DB3B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117447" y="4048869"/>
            <a:ext cx="0" cy="280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A925E23-4FF3-42E7-80FE-EC9C9B5CBB5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117446" y="4592882"/>
            <a:ext cx="1" cy="212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ACD268D-10E0-48C9-8D2D-B6F40304DF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06824" y="3918579"/>
            <a:ext cx="558046" cy="130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157EF49-D4F7-4B22-8653-AB81E0F05BB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109908" y="5069216"/>
            <a:ext cx="7538" cy="230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BD83748-E830-46D9-95F7-900540D842C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09908" y="5520270"/>
            <a:ext cx="1" cy="264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146C152-9D99-4669-92A0-9C49B2620468}"/>
              </a:ext>
            </a:extLst>
          </p:cNvPr>
          <p:cNvCxnSpPr>
            <a:cxnSpLocks/>
          </p:cNvCxnSpPr>
          <p:nvPr/>
        </p:nvCxnSpPr>
        <p:spPr>
          <a:xfrm>
            <a:off x="3186928" y="5399157"/>
            <a:ext cx="471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D279961-CE91-4622-ADF9-DBDBCF46E3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563113" y="4048869"/>
            <a:ext cx="569450" cy="64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BACD647-95FC-43F0-8D41-D6E34A28E498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 flipV="1">
            <a:off x="4570550" y="4373931"/>
            <a:ext cx="1221662" cy="10095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5AC40B4-718B-48C2-906B-BF93D8C7F339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 flipH="1">
            <a:off x="4201173" y="829935"/>
            <a:ext cx="1010226" cy="7156429"/>
          </a:xfrm>
          <a:prstGeom prst="bentConnector4">
            <a:avLst>
              <a:gd name="adj1" fmla="val -145652"/>
              <a:gd name="adj2" fmla="val 10319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847D6CD-51E7-4A75-BB5F-BFA05404E7AE}"/>
              </a:ext>
            </a:extLst>
          </p:cNvPr>
          <p:cNvSpPr txBox="1"/>
          <p:nvPr/>
        </p:nvSpPr>
        <p:spPr>
          <a:xfrm>
            <a:off x="6837017" y="28970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是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DBA3A7-50FF-4012-8566-3E5E5917C3E8}"/>
              </a:ext>
            </a:extLst>
          </p:cNvPr>
          <p:cNvSpPr txBox="1"/>
          <p:nvPr/>
        </p:nvSpPr>
        <p:spPr>
          <a:xfrm>
            <a:off x="3179733" y="2903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否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7626E40-1294-4062-BD5B-3D35D9232CFA}"/>
              </a:ext>
            </a:extLst>
          </p:cNvPr>
          <p:cNvSpPr txBox="1"/>
          <p:nvPr/>
        </p:nvSpPr>
        <p:spPr>
          <a:xfrm>
            <a:off x="6616293" y="38144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否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A9E2A0-FBCA-447F-822A-4B3AD2C9CF88}"/>
              </a:ext>
            </a:extLst>
          </p:cNvPr>
          <p:cNvSpPr txBox="1"/>
          <p:nvPr/>
        </p:nvSpPr>
        <p:spPr>
          <a:xfrm>
            <a:off x="8345449" y="42879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8100C37-A788-437F-932E-DCFBB8AA9CA5}"/>
              </a:ext>
            </a:extLst>
          </p:cNvPr>
          <p:cNvSpPr txBox="1"/>
          <p:nvPr/>
        </p:nvSpPr>
        <p:spPr>
          <a:xfrm>
            <a:off x="3196624" y="36778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否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E560C63-D2A7-4F2A-951B-87C95210D18A}"/>
              </a:ext>
            </a:extLst>
          </p:cNvPr>
          <p:cNvSpPr txBox="1"/>
          <p:nvPr/>
        </p:nvSpPr>
        <p:spPr>
          <a:xfrm>
            <a:off x="3186491" y="50751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B666D65-077B-4217-A41D-CDC53FFC236C}"/>
              </a:ext>
            </a:extLst>
          </p:cNvPr>
          <p:cNvSpPr txBox="1"/>
          <p:nvPr/>
        </p:nvSpPr>
        <p:spPr>
          <a:xfrm>
            <a:off x="2164888" y="40489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67007F-3E97-4FC4-9969-F12362751C72}"/>
              </a:ext>
            </a:extLst>
          </p:cNvPr>
          <p:cNvSpPr txBox="1"/>
          <p:nvPr/>
        </p:nvSpPr>
        <p:spPr>
          <a:xfrm>
            <a:off x="2141907" y="54875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951751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计算机系统中的异常机制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程序异常及异常处理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Windows</a:t>
            </a:r>
            <a:r>
              <a:rPr lang="zh-CN" altLang="en-US" dirty="0"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 （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</a:t>
            </a:r>
            <a:r>
              <a:rPr lang="en-US" altLang="zh-CN" b="0" dirty="0">
                <a:cs typeface="+mn-ea"/>
                <a:sym typeface="+mn-lt"/>
              </a:rPr>
              <a:t>tructured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E</a:t>
            </a:r>
            <a:r>
              <a:rPr lang="en-US" altLang="zh-CN" b="0" dirty="0">
                <a:cs typeface="+mn-ea"/>
                <a:sym typeface="+mn-lt"/>
              </a:rPr>
              <a:t>xception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H</a:t>
            </a:r>
            <a:r>
              <a:rPr lang="en-US" altLang="zh-CN" b="0" dirty="0">
                <a:cs typeface="+mn-ea"/>
                <a:sym typeface="+mn-lt"/>
              </a:rPr>
              <a:t>andling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结构化异常处理机制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 反调原理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07120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计算机系统中的异常机制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程序异常及异常处理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Windows</a:t>
            </a:r>
            <a:r>
              <a:rPr lang="zh-CN" altLang="en-US" dirty="0"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结构化异常处理机制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反调原理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Picture 2" descr="win10虚拟内存怎么设置虚拟内存不足解决方法-百度经验">
            <a:extLst>
              <a:ext uri="{FF2B5EF4-FFF2-40B4-BE49-F238E27FC236}">
                <a16:creationId xmlns:a16="http://schemas.microsoft.com/office/drawing/2014/main" id="{917C9F41-C31C-4482-8523-BE4BECC1E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2" t="4582" r="1295" b="3783"/>
          <a:stretch/>
        </p:blipFill>
        <p:spPr bwMode="auto">
          <a:xfrm>
            <a:off x="6681192" y="5085184"/>
            <a:ext cx="278671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0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 SEH</a:t>
            </a:r>
            <a:r>
              <a:rPr lang="zh-CN" altLang="en-US" dirty="0">
                <a:cs typeface="+mn-ea"/>
                <a:sym typeface="+mn-lt"/>
              </a:rPr>
              <a:t>链</a:t>
            </a:r>
          </a:p>
          <a:p>
            <a:r>
              <a:rPr lang="en-US" altLang="zh-CN" dirty="0">
                <a:cs typeface="+mn-ea"/>
                <a:sym typeface="+mn-lt"/>
              </a:rPr>
              <a:t>2. SEH</a:t>
            </a:r>
            <a:r>
              <a:rPr lang="zh-CN" altLang="en-US" dirty="0">
                <a:cs typeface="+mn-ea"/>
                <a:sym typeface="+mn-lt"/>
              </a:rPr>
              <a:t>的应用原理</a:t>
            </a:r>
          </a:p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zh-CN" altLang="en-US" dirty="0">
                <a:cs typeface="+mn-ea"/>
                <a:sym typeface="+mn-lt"/>
              </a:rPr>
              <a:t>在程序中添加</a:t>
            </a:r>
            <a:r>
              <a:rPr lang="en-US" altLang="zh-CN" dirty="0">
                <a:cs typeface="+mn-ea"/>
                <a:sym typeface="+mn-lt"/>
              </a:rPr>
              <a:t>SEH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</a:t>
            </a:r>
          </a:p>
        </p:txBody>
      </p:sp>
    </p:spTree>
    <p:extLst>
      <p:ext uri="{BB962C8B-B14F-4D97-AF65-F5344CB8AC3E}">
        <p14:creationId xmlns:p14="http://schemas.microsoft.com/office/powerpoint/2010/main" val="7675896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066212" cy="3744416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1. 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是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Windows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操作系统默认的异常处理机制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Structured Exception Handling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，结构化异常处理</a:t>
            </a:r>
            <a:endParaRPr lang="en-US" altLang="zh-CN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在程序源码中使用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__try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__except </a:t>
            </a:r>
            <a:r>
              <a:rPr lang="zh-CN" altLang="en-US" dirty="0">
                <a:cs typeface="+mn-ea"/>
                <a:sym typeface="+mn-lt"/>
              </a:rPr>
              <a:t>等关键字来实现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sz="1600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数据结构上，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以链表的形式存在</a:t>
            </a:r>
            <a:r>
              <a:rPr lang="zh-CN" altLang="en-US" dirty="0">
                <a:cs typeface="+mn-ea"/>
                <a:sym typeface="+mn-lt"/>
              </a:rPr>
              <a:t>，称为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4653136"/>
            <a:ext cx="4806866" cy="20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14345" y="3573016"/>
            <a:ext cx="5400600" cy="2016224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异常处理器</a:t>
            </a:r>
            <a:r>
              <a:rPr lang="zh-CN" altLang="en-US" dirty="0">
                <a:cs typeface="+mn-ea"/>
                <a:sym typeface="+mn-lt"/>
              </a:rPr>
              <a:t>有如下两个功能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指明下一个异常处理器的地址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提供用于处理异常的代码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A953D4-25DF-4D8C-A47D-AC40FAEA9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r="20924"/>
          <a:stretch/>
        </p:blipFill>
        <p:spPr>
          <a:xfrm>
            <a:off x="5385048" y="3573016"/>
            <a:ext cx="4464496" cy="2827514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E3CE997-FF56-45AB-98F5-F069A7F6EE6A}"/>
              </a:ext>
            </a:extLst>
          </p:cNvPr>
          <p:cNvSpPr txBox="1">
            <a:spLocks/>
          </p:cNvSpPr>
          <p:nvPr/>
        </p:nvSpPr>
        <p:spPr>
          <a:xfrm>
            <a:off x="0" y="1628800"/>
            <a:ext cx="9505056" cy="155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链中的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每个节点</a:t>
            </a:r>
            <a:r>
              <a:rPr lang="zh-CN" altLang="en-US" dirty="0">
                <a:cs typeface="+mn-ea"/>
                <a:sym typeface="+mn-lt"/>
              </a:rPr>
              <a:t>都是一个</a:t>
            </a:r>
            <a:r>
              <a:rPr lang="en-US" altLang="zh-CN" dirty="0">
                <a:cs typeface="+mn-ea"/>
                <a:sym typeface="+mn-lt"/>
              </a:rPr>
              <a:t>_EXCEPTION_REGISTRATION_RECORD </a:t>
            </a:r>
            <a:r>
              <a:rPr lang="zh-CN" altLang="en-US" dirty="0">
                <a:cs typeface="+mn-ea"/>
                <a:sym typeface="+mn-lt"/>
              </a:rPr>
              <a:t>结构体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称为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异常处理器</a:t>
            </a:r>
            <a:r>
              <a:rPr lang="zh-CN" altLang="en-US" dirty="0">
                <a:cs typeface="+mn-ea"/>
                <a:sym typeface="+mn-lt"/>
              </a:rPr>
              <a:t>（有时异常处理器也代指异常处理函数）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AB4CD-D941-4A0D-9E94-444254694E78}"/>
              </a:ext>
            </a:extLst>
          </p:cNvPr>
          <p:cNvGrpSpPr/>
          <p:nvPr/>
        </p:nvGrpSpPr>
        <p:grpSpPr>
          <a:xfrm>
            <a:off x="1928664" y="4509120"/>
            <a:ext cx="6624736" cy="360040"/>
            <a:chOff x="1928664" y="4509120"/>
            <a:chExt cx="6624736" cy="360040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64B4786-5873-421C-BA22-000B35E4A4AE}"/>
                </a:ext>
              </a:extLst>
            </p:cNvPr>
            <p:cNvCxnSpPr>
              <a:cxnSpLocks/>
            </p:cNvCxnSpPr>
            <p:nvPr/>
          </p:nvCxnSpPr>
          <p:spPr>
            <a:xfrm>
              <a:off x="4232920" y="4509120"/>
              <a:ext cx="4320480" cy="36004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A6E1001-1FD4-4C85-9668-D0A55E2146F3}"/>
                </a:ext>
              </a:extLst>
            </p:cNvPr>
            <p:cNvCxnSpPr/>
            <p:nvPr/>
          </p:nvCxnSpPr>
          <p:spPr>
            <a:xfrm>
              <a:off x="1928664" y="4509120"/>
              <a:ext cx="331236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4A2A39-339F-4831-BBF4-ABD467B94B1F}"/>
              </a:ext>
            </a:extLst>
          </p:cNvPr>
          <p:cNvGrpSpPr/>
          <p:nvPr/>
        </p:nvGrpSpPr>
        <p:grpSpPr>
          <a:xfrm>
            <a:off x="2504728" y="4941168"/>
            <a:ext cx="2880320" cy="504056"/>
            <a:chOff x="2094282" y="4509120"/>
            <a:chExt cx="6624736" cy="504056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75D75EF-46CE-476A-998D-06589532E57B}"/>
                </a:ext>
              </a:extLst>
            </p:cNvPr>
            <p:cNvCxnSpPr>
              <a:cxnSpLocks/>
            </p:cNvCxnSpPr>
            <p:nvPr/>
          </p:nvCxnSpPr>
          <p:spPr>
            <a:xfrm>
              <a:off x="4232919" y="4509120"/>
              <a:ext cx="4486099" cy="50405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998AF1F-80E8-4B5E-B520-8265A54B3664}"/>
                </a:ext>
              </a:extLst>
            </p:cNvPr>
            <p:cNvCxnSpPr>
              <a:cxnSpLocks/>
            </p:cNvCxnSpPr>
            <p:nvPr/>
          </p:nvCxnSpPr>
          <p:spPr>
            <a:xfrm>
              <a:off x="2094282" y="4509120"/>
              <a:ext cx="4637315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640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8464" y="1628800"/>
            <a:ext cx="9649072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_EXCEPTION_REGISTRATION_RECORD</a:t>
            </a:r>
            <a:r>
              <a:rPr lang="zh-CN" altLang="en-US" dirty="0">
                <a:cs typeface="+mn-ea"/>
                <a:sym typeface="+mn-lt"/>
              </a:rPr>
              <a:t>结构体有</a:t>
            </a:r>
            <a:r>
              <a:rPr lang="en-US" altLang="zh-CN" dirty="0">
                <a:cs typeface="+mn-ea"/>
                <a:sym typeface="+mn-lt"/>
              </a:rPr>
              <a:t>Next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Handler</a:t>
            </a:r>
            <a:r>
              <a:rPr lang="zh-CN" altLang="en-US" dirty="0">
                <a:cs typeface="+mn-ea"/>
                <a:sym typeface="+mn-lt"/>
              </a:rPr>
              <a:t>两个成员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Next</a:t>
            </a:r>
            <a:r>
              <a:rPr lang="zh-CN" altLang="en-US" dirty="0">
                <a:cs typeface="+mn-ea"/>
                <a:sym typeface="+mn-lt"/>
              </a:rPr>
              <a:t>成员是一个结构体指针，指向下一个</a:t>
            </a:r>
            <a:r>
              <a:rPr lang="en-US" altLang="zh-CN" dirty="0">
                <a:cs typeface="+mn-ea"/>
                <a:sym typeface="+mn-lt"/>
              </a:rPr>
              <a:t>_EXCEPTION_REGISTRATION_RECORD</a:t>
            </a:r>
            <a:r>
              <a:rPr lang="zh-CN" altLang="en-US" dirty="0">
                <a:cs typeface="+mn-ea"/>
                <a:sym typeface="+mn-lt"/>
              </a:rPr>
              <a:t>结构体，也就是下一个异常处理器的地址，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如果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Next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的值为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FFFFFFFF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，则表示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链到此结束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Handler</a:t>
            </a:r>
            <a:r>
              <a:rPr lang="zh-CN" altLang="en-US" dirty="0">
                <a:cs typeface="+mn-ea"/>
                <a:sym typeface="+mn-lt"/>
              </a:rPr>
              <a:t>成员是一个函数指针，指向异常处理函数，异常处理函数是一个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回调函数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，由系统调用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37718"/>
              </p:ext>
            </p:extLst>
          </p:nvPr>
        </p:nvGraphicFramePr>
        <p:xfrm>
          <a:off x="1352600" y="5301208"/>
          <a:ext cx="8208912" cy="1224136"/>
        </p:xfrm>
        <a:graphic>
          <a:graphicData uri="http://schemas.openxmlformats.org/drawingml/2006/table">
            <a:tbl>
              <a:tblPr/>
              <a:tblGrid>
                <a:gridCol w="820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41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</a:t>
                      </a:r>
                      <a:r>
                        <a:rPr lang="en-US" sz="1600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struct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_EXCEPTION_REGISTRATION_RECORD 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600" b="1" kern="0" dirty="0">
                          <a:solidFill>
                            <a:srgbClr val="00B05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PEXCEPTION_REGISTRATION_RECORD Next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600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PEXCEPTION_DISPOSITION Handler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 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EXCEPTION_REGISTRATION_RECORD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,*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PEXCEPTION_REGISTRATION_RECORD</a:t>
                      </a:r>
                      <a:r>
                        <a:rPr lang="en-US" sz="1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0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99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下面是一个异常处理函数的原型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异常处理函数有四个参数，这四个参数用来传递与异常相关的信息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包括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异常类型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发生异常的代码地址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异常发生时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寄存器的状态</a:t>
            </a:r>
            <a:r>
              <a:rPr lang="zh-CN" altLang="en-US" dirty="0">
                <a:cs typeface="+mn-ea"/>
                <a:sym typeface="+mn-lt"/>
              </a:rPr>
              <a:t>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230510"/>
              </p:ext>
            </p:extLst>
          </p:nvPr>
        </p:nvGraphicFramePr>
        <p:xfrm>
          <a:off x="1712640" y="4362773"/>
          <a:ext cx="7416824" cy="2020886"/>
        </p:xfrm>
        <a:graphic>
          <a:graphicData uri="http://schemas.openxmlformats.org/drawingml/2006/table">
            <a:tbl>
              <a:tblPr/>
              <a:tblGrid>
                <a:gridCol w="7416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08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EXCEPTION_DISPOSITION _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except_handler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2000" kern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EXCEPTION_RECORD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pRecord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  //</a:t>
                      </a:r>
                      <a:r>
                        <a:rPr lang="zh-CN" alt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EXCEPTION_REGISTRATION_RECORD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pFrame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CONTEXT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pContext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PVOID 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pValue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};</a:t>
                      </a:r>
                      <a:endParaRPr lang="zh-CN" sz="2000" b="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631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0472" y="1628800"/>
            <a:ext cx="9210228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异常处理函数返回一个名为</a:t>
            </a:r>
            <a:r>
              <a:rPr lang="en-US" altLang="zh-CN" dirty="0">
                <a:cs typeface="+mn-ea"/>
                <a:sym typeface="+mn-lt"/>
              </a:rPr>
              <a:t>EXCEPTION_DISPOSITION</a:t>
            </a:r>
            <a:r>
              <a:rPr lang="zh-CN" altLang="en-US" dirty="0">
                <a:cs typeface="+mn-ea"/>
                <a:sym typeface="+mn-lt"/>
              </a:rPr>
              <a:t>的枚举类型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用于告知系统异常处理完成后程序应如何继续运行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66145"/>
              </p:ext>
            </p:extLst>
          </p:nvPr>
        </p:nvGraphicFramePr>
        <p:xfrm>
          <a:off x="1136576" y="3605338"/>
          <a:ext cx="8131994" cy="2016224"/>
        </p:xfrm>
        <a:graphic>
          <a:graphicData uri="http://schemas.openxmlformats.org/drawingml/2006/table">
            <a:tbl>
              <a:tblPr/>
              <a:tblGrid>
                <a:gridCol w="813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162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typedef </a:t>
                      </a:r>
                      <a:r>
                        <a:rPr lang="en-US" sz="2000" kern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enum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_EXCEPTION_DISPOSITION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ExceptionContinueExecution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 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  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继续执行异常代码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ExceptionContinueSearch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 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      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运行下一个异常处理器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ExceptionNestedException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 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    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在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OS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内部使用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ExceptionCollidedUnwind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 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3       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在</a:t>
                      </a:r>
                      <a:r>
                        <a:rPr lang="en-US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OS</a:t>
                      </a:r>
                      <a:r>
                        <a:rPr lang="zh-CN" sz="20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内部使用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EXCEPTION_DISPOSITION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99229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472984"/>
            <a:ext cx="9201472" cy="53850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cs typeface="+mn-ea"/>
                <a:sym typeface="+mn-lt"/>
              </a:rPr>
              <a:t>2. SEH</a:t>
            </a:r>
            <a:r>
              <a:rPr lang="zh-CN" altLang="en-US" dirty="0">
                <a:cs typeface="+mn-ea"/>
                <a:sym typeface="+mn-lt"/>
              </a:rPr>
              <a:t>的应用原理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链头部地址存于</a:t>
            </a:r>
            <a:r>
              <a:rPr lang="en-US" altLang="zh-CN" dirty="0">
                <a:cs typeface="+mn-ea"/>
                <a:sym typeface="+mn-lt"/>
              </a:rPr>
              <a:t>TEB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Thread Environment Block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TEB</a:t>
            </a:r>
            <a:r>
              <a:rPr lang="zh-CN" altLang="en-US" dirty="0">
                <a:cs typeface="+mn-ea"/>
                <a:sym typeface="+mn-lt"/>
              </a:rPr>
              <a:t>是线程描述块，存储着线程运行所需的各种信息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例如线程的空间大小、寄存器状态、堆栈地址等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TEB</a:t>
            </a:r>
            <a:r>
              <a:rPr lang="zh-CN" altLang="en-US" dirty="0">
                <a:cs typeface="+mn-ea"/>
                <a:sym typeface="+mn-lt"/>
              </a:rPr>
              <a:t>的第一个</a:t>
            </a:r>
            <a:r>
              <a:rPr lang="en-US" altLang="zh-CN" dirty="0">
                <a:cs typeface="+mn-ea"/>
                <a:sym typeface="+mn-lt"/>
              </a:rPr>
              <a:t>DWORD</a:t>
            </a:r>
            <a:r>
              <a:rPr lang="zh-CN" altLang="en-US" dirty="0">
                <a:cs typeface="+mn-ea"/>
                <a:sym typeface="+mn-lt"/>
              </a:rPr>
              <a:t>成员中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存储着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链表头的地址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marL="914400" lvl="2" indent="0">
              <a:buNone/>
            </a:pP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系统就可以通过这个地址找到完整的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进程中的每个线程都有自己的一个</a:t>
            </a:r>
            <a:r>
              <a:rPr lang="en-US" altLang="zh-CN" dirty="0">
                <a:cs typeface="+mn-ea"/>
                <a:sym typeface="+mn-lt"/>
              </a:rPr>
              <a:t>TEB</a:t>
            </a: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每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4KB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为一个完整的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TEB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进程中所有的</a:t>
            </a:r>
            <a:r>
              <a:rPr lang="en-US" altLang="zh-CN" dirty="0">
                <a:cs typeface="+mn-ea"/>
                <a:sym typeface="+mn-lt"/>
              </a:rPr>
              <a:t>TEB</a:t>
            </a:r>
            <a:r>
              <a:rPr lang="zh-CN" altLang="en-US" dirty="0">
                <a:cs typeface="+mn-ea"/>
                <a:sym typeface="+mn-lt"/>
              </a:rPr>
              <a:t>都以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堆栈</a:t>
            </a:r>
            <a:r>
              <a:rPr lang="zh-CN" altLang="en-US" dirty="0">
                <a:cs typeface="+mn-ea"/>
                <a:sym typeface="+mn-lt"/>
              </a:rPr>
              <a:t>的方式存在 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存储的起始地址一般为 </a:t>
            </a:r>
            <a:r>
              <a:rPr lang="en-US" altLang="zh-CN" dirty="0">
                <a:cs typeface="+mn-ea"/>
                <a:sym typeface="+mn-lt"/>
              </a:rPr>
              <a:t>0x7FFDE000</a:t>
            </a:r>
          </a:p>
          <a:p>
            <a:pPr marL="914400" lvl="2" indent="0">
              <a:buNone/>
            </a:pP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在用户模式下，当前线程的</a:t>
            </a:r>
            <a:r>
              <a:rPr lang="en-US" altLang="zh-CN" dirty="0">
                <a:cs typeface="+mn-ea"/>
                <a:sym typeface="+mn-lt"/>
              </a:rPr>
              <a:t>TEB</a:t>
            </a:r>
            <a:r>
              <a:rPr lang="zh-CN" altLang="en-US" dirty="0">
                <a:cs typeface="+mn-ea"/>
                <a:sym typeface="+mn-lt"/>
              </a:rPr>
              <a:t>位于独立的</a:t>
            </a:r>
            <a:r>
              <a:rPr lang="en-US" altLang="zh-CN" dirty="0">
                <a:cs typeface="+mn-ea"/>
                <a:sym typeface="+mn-lt"/>
              </a:rPr>
              <a:t>4KB</a:t>
            </a:r>
            <a:r>
              <a:rPr lang="zh-CN" altLang="en-US" dirty="0">
                <a:cs typeface="+mn-ea"/>
                <a:sym typeface="+mn-lt"/>
              </a:rPr>
              <a:t>段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en-US" altLang="zh-CN" dirty="0">
                <a:cs typeface="+mn-ea"/>
                <a:sym typeface="+mn-lt"/>
              </a:rPr>
              <a:t>CPU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FS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寄存器</a:t>
            </a:r>
            <a:r>
              <a:rPr lang="zh-CN" altLang="en-US" dirty="0">
                <a:cs typeface="+mn-ea"/>
                <a:sym typeface="+mn-lt"/>
              </a:rPr>
              <a:t>来访问该段，一般存储在 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FS:[0]</a:t>
            </a:r>
            <a:endParaRPr lang="zh-CN" altLang="en-US" dirty="0">
              <a:solidFill>
                <a:srgbClr val="00B050"/>
              </a:solidFill>
              <a:cs typeface="+mn-ea"/>
              <a:sym typeface="+mn-lt"/>
            </a:endParaRPr>
          </a:p>
          <a:p>
            <a:pPr lvl="3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的应用原理</a:t>
            </a:r>
          </a:p>
        </p:txBody>
      </p:sp>
    </p:spTree>
    <p:extLst>
      <p:ext uri="{BB962C8B-B14F-4D97-AF65-F5344CB8AC3E}">
        <p14:creationId xmlns:p14="http://schemas.microsoft.com/office/powerpoint/2010/main" val="730239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78345"/>
            <a:ext cx="8915400" cy="3744416"/>
          </a:xfrm>
        </p:spPr>
        <p:txBody>
          <a:bodyPr/>
          <a:lstStyle/>
          <a:p>
            <a:pPr lvl="1" algn="just"/>
            <a:r>
              <a:rPr lang="zh-CN" altLang="en-US" sz="2400" dirty="0">
                <a:cs typeface="+mn-ea"/>
                <a:sym typeface="+mn-lt"/>
              </a:rPr>
              <a:t>系统首先</a:t>
            </a:r>
            <a:r>
              <a:rPr lang="zh-CN" altLang="en-US" sz="2400" dirty="0">
                <a:solidFill>
                  <a:srgbClr val="0000FF"/>
                </a:solidFill>
                <a:cs typeface="+mn-ea"/>
                <a:sym typeface="+mn-lt"/>
              </a:rPr>
              <a:t>通过</a:t>
            </a:r>
            <a:r>
              <a:rPr lang="en-US" altLang="zh-CN" sz="2400" dirty="0">
                <a:solidFill>
                  <a:srgbClr val="0000FF"/>
                </a:solidFill>
                <a:cs typeface="+mn-ea"/>
                <a:sym typeface="+mn-lt"/>
              </a:rPr>
              <a:t>TEB</a:t>
            </a:r>
            <a:r>
              <a:rPr lang="zh-CN" altLang="en-US" sz="2400" dirty="0">
                <a:solidFill>
                  <a:srgbClr val="0000FF"/>
                </a:solidFill>
                <a:cs typeface="+mn-ea"/>
                <a:sym typeface="+mn-lt"/>
              </a:rPr>
              <a:t>获取第一个异常处理器的地址</a:t>
            </a:r>
            <a:r>
              <a:rPr lang="zh-CN" altLang="en-US" sz="2400" dirty="0">
                <a:cs typeface="+mn-ea"/>
                <a:sym typeface="+mn-lt"/>
              </a:rPr>
              <a:t>，然后将程序异常交由第一个异常处理器处理</a:t>
            </a:r>
            <a:endParaRPr lang="en-US" altLang="zh-CN" sz="2400" dirty="0">
              <a:cs typeface="+mn-ea"/>
              <a:sym typeface="+mn-lt"/>
            </a:endParaRPr>
          </a:p>
          <a:p>
            <a:pPr lvl="1" algn="just"/>
            <a:r>
              <a:rPr lang="zh-CN" altLang="en-US" sz="2400" dirty="0">
                <a:cs typeface="+mn-ea"/>
                <a:sym typeface="+mn-lt"/>
              </a:rPr>
              <a:t>如下图，若 </a:t>
            </a:r>
            <a:r>
              <a:rPr lang="en-US" altLang="zh-CN" sz="2400" dirty="0">
                <a:cs typeface="+mn-ea"/>
                <a:sym typeface="+mn-lt"/>
              </a:rPr>
              <a:t>Handler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>
                <a:cs typeface="+mn-ea"/>
                <a:sym typeface="+mn-lt"/>
              </a:rPr>
              <a:t>A</a:t>
            </a:r>
            <a:r>
              <a:rPr lang="zh-CN" altLang="en-US" sz="2400" dirty="0">
                <a:cs typeface="+mn-ea"/>
                <a:sym typeface="+mn-lt"/>
              </a:rPr>
              <a:t>）无法处理异常，则将异常传递到第二个异常处理器</a:t>
            </a:r>
            <a:endParaRPr lang="en-US" altLang="zh-CN" sz="2400" dirty="0">
              <a:cs typeface="+mn-ea"/>
              <a:sym typeface="+mn-lt"/>
            </a:endParaRPr>
          </a:p>
          <a:p>
            <a:pPr lvl="2" algn="just"/>
            <a:r>
              <a:rPr lang="zh-CN" altLang="en-US" sz="2000" dirty="0">
                <a:cs typeface="+mn-ea"/>
                <a:sym typeface="+mn-lt"/>
              </a:rPr>
              <a:t>若</a:t>
            </a:r>
            <a:r>
              <a:rPr lang="en-US" altLang="zh-CN" sz="2000" dirty="0">
                <a:cs typeface="+mn-ea"/>
                <a:sym typeface="+mn-lt"/>
              </a:rPr>
              <a:t>Handler</a:t>
            </a:r>
            <a:r>
              <a:rPr lang="zh-CN" altLang="en-US" sz="2000" dirty="0">
                <a:cs typeface="+mn-ea"/>
                <a:sym typeface="+mn-lt"/>
              </a:rPr>
              <a:t>（</a:t>
            </a:r>
            <a:r>
              <a:rPr lang="en-US" altLang="zh-CN" sz="2000" dirty="0">
                <a:cs typeface="+mn-ea"/>
                <a:sym typeface="+mn-lt"/>
              </a:rPr>
              <a:t>B</a:t>
            </a:r>
            <a:r>
              <a:rPr lang="zh-CN" altLang="en-US" sz="2000" dirty="0">
                <a:cs typeface="+mn-ea"/>
                <a:sym typeface="+mn-lt"/>
              </a:rPr>
              <a:t>）也无法处理异常，则继续传递下去，直到某个异常处理器能解决该异常</a:t>
            </a:r>
            <a:endParaRPr lang="en-US" altLang="zh-CN" sz="2000" dirty="0">
              <a:cs typeface="+mn-ea"/>
              <a:sym typeface="+mn-lt"/>
            </a:endParaRPr>
          </a:p>
          <a:p>
            <a:pPr lvl="1" algn="just"/>
            <a:r>
              <a:rPr lang="zh-CN" altLang="en-US" sz="2400" dirty="0">
                <a:cs typeface="+mn-ea"/>
                <a:sym typeface="+mn-lt"/>
              </a:rPr>
              <a:t>如最后一个异常处理程序仍无法处理，则</a:t>
            </a:r>
            <a:r>
              <a:rPr lang="zh-CN" altLang="en-US" sz="2400" dirty="0">
                <a:highlight>
                  <a:srgbClr val="FFFF00"/>
                </a:highlight>
                <a:cs typeface="+mn-ea"/>
                <a:sym typeface="+mn-lt"/>
              </a:rPr>
              <a:t>该异常将被抛给操作系统，由系统执行默认的异常处理</a:t>
            </a:r>
            <a:endParaRPr lang="en-US" altLang="zh-CN" sz="2400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 algn="just"/>
            <a:r>
              <a:rPr lang="zh-CN" altLang="en-US" sz="2000" dirty="0">
                <a:cs typeface="+mn-ea"/>
                <a:sym typeface="+mn-lt"/>
              </a:rPr>
              <a:t>通常为终止程序运行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的应用原理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51893-02B5-48A8-B98A-67335D5AE953}"/>
              </a:ext>
            </a:extLst>
          </p:cNvPr>
          <p:cNvSpPr/>
          <p:nvPr/>
        </p:nvSpPr>
        <p:spPr>
          <a:xfrm>
            <a:off x="1856657" y="5087981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Next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B8E8DF-BACC-4FD8-A911-BBE0D61DF973}"/>
              </a:ext>
            </a:extLst>
          </p:cNvPr>
          <p:cNvSpPr/>
          <p:nvPr/>
        </p:nvSpPr>
        <p:spPr>
          <a:xfrm>
            <a:off x="1856656" y="5346599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CCA18D-603C-41A6-9EBA-265FB1A80783}"/>
              </a:ext>
            </a:extLst>
          </p:cNvPr>
          <p:cNvSpPr/>
          <p:nvPr/>
        </p:nvSpPr>
        <p:spPr>
          <a:xfrm>
            <a:off x="3542293" y="5087981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Next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7F60C0-F119-4B3E-A74E-26FA1D86C7FC}"/>
              </a:ext>
            </a:extLst>
          </p:cNvPr>
          <p:cNvSpPr/>
          <p:nvPr/>
        </p:nvSpPr>
        <p:spPr>
          <a:xfrm>
            <a:off x="3542292" y="5346599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AB989B-F039-4A47-A2FD-68404BB05ACD}"/>
              </a:ext>
            </a:extLst>
          </p:cNvPr>
          <p:cNvSpPr/>
          <p:nvPr/>
        </p:nvSpPr>
        <p:spPr>
          <a:xfrm>
            <a:off x="5227927" y="5087981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Next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AFD86F-F542-43C0-A8A3-B99E16F56924}"/>
              </a:ext>
            </a:extLst>
          </p:cNvPr>
          <p:cNvSpPr/>
          <p:nvPr/>
        </p:nvSpPr>
        <p:spPr>
          <a:xfrm>
            <a:off x="5227926" y="5346599"/>
            <a:ext cx="1099127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F5947B-C2E3-4F2A-8041-24F697FB44BF}"/>
              </a:ext>
            </a:extLst>
          </p:cNvPr>
          <p:cNvSpPr/>
          <p:nvPr/>
        </p:nvSpPr>
        <p:spPr>
          <a:xfrm>
            <a:off x="6913558" y="5087981"/>
            <a:ext cx="1567833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0xFFFFFFFF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69D0BA-A1A7-4F78-8434-AB5A487E7BC9}"/>
              </a:ext>
            </a:extLst>
          </p:cNvPr>
          <p:cNvSpPr/>
          <p:nvPr/>
        </p:nvSpPr>
        <p:spPr>
          <a:xfrm>
            <a:off x="6913558" y="5346599"/>
            <a:ext cx="1567832" cy="258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716817-0931-4DD2-B3DB-9CBEDE22CB71}"/>
              </a:ext>
            </a:extLst>
          </p:cNvPr>
          <p:cNvSpPr/>
          <p:nvPr/>
        </p:nvSpPr>
        <p:spPr>
          <a:xfrm>
            <a:off x="1856656" y="6131690"/>
            <a:ext cx="1099127" cy="581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</a:p>
          <a:p>
            <a:pPr algn="ctr"/>
            <a:r>
              <a:rPr lang="en-US" altLang="zh-CN" dirty="0">
                <a:cs typeface="+mn-ea"/>
                <a:sym typeface="+mn-lt"/>
              </a:rPr>
              <a:t>(A)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B0A234-7964-4CF3-8912-EB4BAB095197}"/>
              </a:ext>
            </a:extLst>
          </p:cNvPr>
          <p:cNvSpPr/>
          <p:nvPr/>
        </p:nvSpPr>
        <p:spPr>
          <a:xfrm>
            <a:off x="3542292" y="6131690"/>
            <a:ext cx="1099127" cy="581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</a:p>
          <a:p>
            <a:pPr algn="ctr"/>
            <a:r>
              <a:rPr lang="en-US" altLang="zh-CN" dirty="0">
                <a:cs typeface="+mn-ea"/>
                <a:sym typeface="+mn-lt"/>
              </a:rPr>
              <a:t>(B)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40B67E-6A5B-424E-879D-621E0E568B95}"/>
              </a:ext>
            </a:extLst>
          </p:cNvPr>
          <p:cNvSpPr/>
          <p:nvPr/>
        </p:nvSpPr>
        <p:spPr>
          <a:xfrm>
            <a:off x="5227926" y="6131690"/>
            <a:ext cx="1099127" cy="581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Handler</a:t>
            </a:r>
          </a:p>
          <a:p>
            <a:pPr algn="ctr"/>
            <a:r>
              <a:rPr lang="en-US" altLang="zh-CN" dirty="0">
                <a:cs typeface="+mn-ea"/>
                <a:sym typeface="+mn-lt"/>
              </a:rPr>
              <a:t>(C)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006E08-69DA-4363-9386-EEB891BBF1F1}"/>
              </a:ext>
            </a:extLst>
          </p:cNvPr>
          <p:cNvSpPr/>
          <p:nvPr/>
        </p:nvSpPr>
        <p:spPr>
          <a:xfrm>
            <a:off x="6913556" y="6131691"/>
            <a:ext cx="1567834" cy="58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OS Handler of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NTDLL.dll</a:t>
            </a:r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B199215-D3E9-4B3D-BCB2-8717BA321220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2406220" y="5605217"/>
            <a:ext cx="0" cy="526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141F34F-669D-4418-8BB8-FF35A9268333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4091856" y="5605217"/>
            <a:ext cx="0" cy="526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5EAACB4-865B-442E-8BE3-C0824100D0BD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5777490" y="5605217"/>
            <a:ext cx="0" cy="526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D34E32-67AD-4F18-BD8D-225C1F627712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7697473" y="5605217"/>
            <a:ext cx="1" cy="526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37AC29C5-10CD-4795-B787-B44C4034293F}"/>
              </a:ext>
            </a:extLst>
          </p:cNvPr>
          <p:cNvCxnSpPr>
            <a:stCxn id="9" idx="3"/>
          </p:cNvCxnSpPr>
          <p:nvPr/>
        </p:nvCxnSpPr>
        <p:spPr>
          <a:xfrm flipV="1">
            <a:off x="2955784" y="5087981"/>
            <a:ext cx="586508" cy="1293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898191E6-48E5-46B4-A7A1-80FC0F55276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641420" y="5087981"/>
            <a:ext cx="586505" cy="129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F552D20-2E18-4588-8293-EC5CD2C1CD3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327054" y="5078745"/>
            <a:ext cx="586504" cy="138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10EED96-0C55-4B5E-B5F6-83BBD08E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845699" y="5037695"/>
            <a:ext cx="6687040" cy="172950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21AA348-316D-4EF7-8873-AB9721EED696}"/>
              </a:ext>
            </a:extLst>
          </p:cNvPr>
          <p:cNvSpPr txBox="1"/>
          <p:nvPr/>
        </p:nvSpPr>
        <p:spPr>
          <a:xfrm>
            <a:off x="8532739" y="4997844"/>
            <a:ext cx="118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有符号数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-1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657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6878FDE6-3361-41F6-9F32-EA74FCD4A8EC}"/>
              </a:ext>
            </a:extLst>
          </p:cNvPr>
          <p:cNvSpPr/>
          <p:nvPr/>
        </p:nvSpPr>
        <p:spPr>
          <a:xfrm>
            <a:off x="6246720" y="1652969"/>
            <a:ext cx="3440832" cy="51728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的应用原理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7855B3-1C15-43CC-9D8A-C611ADACD929}"/>
              </a:ext>
            </a:extLst>
          </p:cNvPr>
          <p:cNvSpPr/>
          <p:nvPr/>
        </p:nvSpPr>
        <p:spPr>
          <a:xfrm>
            <a:off x="1142556" y="1663980"/>
            <a:ext cx="2108941" cy="6094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ABFD88-5DCF-4E83-9544-BA168058CE41}"/>
              </a:ext>
            </a:extLst>
          </p:cNvPr>
          <p:cNvSpPr/>
          <p:nvPr/>
        </p:nvSpPr>
        <p:spPr>
          <a:xfrm>
            <a:off x="1142554" y="1663980"/>
            <a:ext cx="2108942" cy="3047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TEB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E8F149-EC68-4B93-A85C-3EC5C8419BD4}"/>
              </a:ext>
            </a:extLst>
          </p:cNvPr>
          <p:cNvSpPr/>
          <p:nvPr/>
        </p:nvSpPr>
        <p:spPr>
          <a:xfrm>
            <a:off x="1142554" y="1968692"/>
            <a:ext cx="2108942" cy="3047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highlight>
                  <a:srgbClr val="FFFF00"/>
                </a:highlight>
                <a:cs typeface="+mn-ea"/>
                <a:sym typeface="+mn-lt"/>
              </a:rPr>
              <a:t>FS:[0] 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 Exception List:[address]</a:t>
            </a:r>
            <a:endParaRPr lang="zh-CN" altLang="en-US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5DF8E7-0AE6-49AD-901F-ADDF739D9519}"/>
              </a:ext>
            </a:extLst>
          </p:cNvPr>
          <p:cNvSpPr txBox="1"/>
          <p:nvPr/>
        </p:nvSpPr>
        <p:spPr>
          <a:xfrm>
            <a:off x="7196496" y="1642857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SEH</a:t>
            </a:r>
            <a:r>
              <a:rPr lang="zh-CN" altLang="en-US" sz="1200" dirty="0">
                <a:cs typeface="+mn-ea"/>
                <a:sym typeface="+mn-lt"/>
              </a:rPr>
              <a:t>链首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EF7E66B-5B32-4F65-AAAA-3419F4CE6CFC}"/>
              </a:ext>
            </a:extLst>
          </p:cNvPr>
          <p:cNvGrpSpPr/>
          <p:nvPr/>
        </p:nvGrpSpPr>
        <p:grpSpPr>
          <a:xfrm>
            <a:off x="6572521" y="1968692"/>
            <a:ext cx="2108943" cy="914144"/>
            <a:chOff x="6572521" y="1968692"/>
            <a:chExt cx="2108943" cy="91414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97DD24-71E5-464C-89B2-FE155A4C9C71}"/>
                </a:ext>
              </a:extLst>
            </p:cNvPr>
            <p:cNvSpPr/>
            <p:nvPr/>
          </p:nvSpPr>
          <p:spPr>
            <a:xfrm>
              <a:off x="6572523" y="1968693"/>
              <a:ext cx="2108941" cy="91414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517EE6-A58A-459F-9D64-40153F229F81}"/>
                </a:ext>
              </a:extLst>
            </p:cNvPr>
            <p:cNvSpPr/>
            <p:nvPr/>
          </p:nvSpPr>
          <p:spPr>
            <a:xfrm>
              <a:off x="6572521" y="1968692"/>
              <a:ext cx="2108942" cy="3047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cs typeface="+mn-ea"/>
                  <a:sym typeface="+mn-lt"/>
                </a:rPr>
                <a:t>Exception Registration Record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C9ADE59-0C95-4ACA-B10C-1B98012C21C4}"/>
                </a:ext>
              </a:extLst>
            </p:cNvPr>
            <p:cNvSpPr/>
            <p:nvPr/>
          </p:nvSpPr>
          <p:spPr>
            <a:xfrm>
              <a:off x="6572521" y="2273404"/>
              <a:ext cx="2108942" cy="304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Next SEH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3181BA-A6DE-47E5-B03B-195760BBFC0E}"/>
                </a:ext>
              </a:extLst>
            </p:cNvPr>
            <p:cNvSpPr/>
            <p:nvPr/>
          </p:nvSpPr>
          <p:spPr>
            <a:xfrm>
              <a:off x="6572521" y="2578119"/>
              <a:ext cx="2108942" cy="304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cs typeface="+mn-ea"/>
                  <a:sym typeface="+mn-lt"/>
                </a:rPr>
                <a:t>SEH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8BA6FCF-A621-4C51-B3C5-7AE91936A9E9}"/>
              </a:ext>
            </a:extLst>
          </p:cNvPr>
          <p:cNvSpPr txBox="1"/>
          <p:nvPr/>
        </p:nvSpPr>
        <p:spPr>
          <a:xfrm>
            <a:off x="7171579" y="6539394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cs typeface="+mn-ea"/>
                <a:sym typeface="+mn-lt"/>
              </a:rPr>
              <a:t>(SEH</a:t>
            </a:r>
            <a:r>
              <a:rPr lang="zh-CN" altLang="en-US" sz="1200" dirty="0">
                <a:cs typeface="+mn-ea"/>
                <a:sym typeface="+mn-lt"/>
              </a:rPr>
              <a:t>链尾</a:t>
            </a:r>
            <a:r>
              <a:rPr lang="en-US" altLang="zh-CN" sz="1200" dirty="0">
                <a:cs typeface="+mn-ea"/>
                <a:sym typeface="+mn-lt"/>
              </a:rPr>
              <a:t>)</a:t>
            </a:r>
            <a:endParaRPr lang="zh-CN" altLang="en-US" sz="1200" dirty="0">
              <a:cs typeface="+mn-ea"/>
              <a:sym typeface="+mn-lt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0DB00A3-DAED-4A13-B2E8-F0845966D0A3}"/>
              </a:ext>
            </a:extLst>
          </p:cNvPr>
          <p:cNvGrpSpPr/>
          <p:nvPr/>
        </p:nvGrpSpPr>
        <p:grpSpPr>
          <a:xfrm>
            <a:off x="3065503" y="3187547"/>
            <a:ext cx="1560886" cy="1521757"/>
            <a:chOff x="3065503" y="3187547"/>
            <a:chExt cx="1560886" cy="15217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820E6B-0CF6-419C-8DBD-1A846A42C8C4}"/>
                </a:ext>
              </a:extLst>
            </p:cNvPr>
            <p:cNvSpPr/>
            <p:nvPr/>
          </p:nvSpPr>
          <p:spPr>
            <a:xfrm>
              <a:off x="3065506" y="3187547"/>
              <a:ext cx="1547818" cy="1521757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D282B9-EEE5-4332-9955-66DC9536E90F}"/>
                </a:ext>
              </a:extLst>
            </p:cNvPr>
            <p:cNvSpPr/>
            <p:nvPr/>
          </p:nvSpPr>
          <p:spPr>
            <a:xfrm>
              <a:off x="3065504" y="3187547"/>
              <a:ext cx="1547819" cy="3047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_</a:t>
              </a:r>
              <a:r>
                <a:rPr lang="en-US" altLang="zh-CN" sz="1200" dirty="0" err="1">
                  <a:solidFill>
                    <a:schemeClr val="tx1"/>
                  </a:solidFill>
                  <a:cs typeface="+mn-ea"/>
                  <a:sym typeface="+mn-lt"/>
                </a:rPr>
                <a:t>except_handler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(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04FE579-E9B2-4935-BC10-CCC309D32ACC}"/>
                </a:ext>
              </a:extLst>
            </p:cNvPr>
            <p:cNvSpPr/>
            <p:nvPr/>
          </p:nvSpPr>
          <p:spPr>
            <a:xfrm>
              <a:off x="3065505" y="3492258"/>
              <a:ext cx="1560884" cy="3047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highlight>
                    <a:srgbClr val="FFFF00"/>
                  </a:highlight>
                  <a:cs typeface="+mn-ea"/>
                  <a:sym typeface="+mn-lt"/>
                </a:rPr>
                <a:t>Exception Record</a:t>
              </a:r>
              <a:endParaRPr lang="zh-CN" altLang="en-US" sz="1200" dirty="0">
                <a:solidFill>
                  <a:schemeClr val="tx1"/>
                </a:solidFill>
                <a:highlight>
                  <a:srgbClr val="FFFF00"/>
                </a:highlight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A4F462-DD32-4707-999E-B6320EFE888E}"/>
                </a:ext>
              </a:extLst>
            </p:cNvPr>
            <p:cNvSpPr/>
            <p:nvPr/>
          </p:nvSpPr>
          <p:spPr>
            <a:xfrm>
              <a:off x="3065504" y="3796974"/>
              <a:ext cx="1547819" cy="3047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Establisher Frame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A5AE139-C1CA-4AE4-B20F-F7A6877481A6}"/>
                </a:ext>
              </a:extLst>
            </p:cNvPr>
            <p:cNvSpPr/>
            <p:nvPr/>
          </p:nvSpPr>
          <p:spPr>
            <a:xfrm>
              <a:off x="3065504" y="4101686"/>
              <a:ext cx="1547819" cy="3047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Context Record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C994D96-6F55-4ED3-84A8-8BBE192F23AB}"/>
                </a:ext>
              </a:extLst>
            </p:cNvPr>
            <p:cNvSpPr/>
            <p:nvPr/>
          </p:nvSpPr>
          <p:spPr>
            <a:xfrm>
              <a:off x="3065503" y="4404593"/>
              <a:ext cx="1547819" cy="3047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cs typeface="+mn-ea"/>
                  <a:sym typeface="+mn-lt"/>
                </a:rPr>
                <a:t>DispatcherContext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8A8C419-B7EE-4160-A775-1CC53D969AAD}"/>
              </a:ext>
            </a:extLst>
          </p:cNvPr>
          <p:cNvSpPr txBox="1"/>
          <p:nvPr/>
        </p:nvSpPr>
        <p:spPr>
          <a:xfrm>
            <a:off x="2753099" y="2843358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Exception </a:t>
            </a:r>
            <a:r>
              <a:rPr lang="en-US" altLang="zh-CN" sz="1400" dirty="0">
                <a:highlight>
                  <a:srgbClr val="FFFF00"/>
                </a:highlight>
                <a:cs typeface="+mn-ea"/>
                <a:sym typeface="+mn-lt"/>
              </a:rPr>
              <a:t>Callback Function</a:t>
            </a:r>
            <a:endParaRPr lang="zh-CN" altLang="en-US" sz="1400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2BBCD01-EBB5-4FBF-AF8F-7BDB29856A35}"/>
              </a:ext>
            </a:extLst>
          </p:cNvPr>
          <p:cNvSpPr txBox="1"/>
          <p:nvPr/>
        </p:nvSpPr>
        <p:spPr>
          <a:xfrm>
            <a:off x="486575" y="283797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Exception Record Structure</a:t>
            </a: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39FBA11-1E12-4A30-A743-43FE62A2EC78}"/>
              </a:ext>
            </a:extLst>
          </p:cNvPr>
          <p:cNvGrpSpPr/>
          <p:nvPr/>
        </p:nvGrpSpPr>
        <p:grpSpPr>
          <a:xfrm>
            <a:off x="740625" y="3187547"/>
            <a:ext cx="1547822" cy="1828282"/>
            <a:chOff x="740625" y="3187547"/>
            <a:chExt cx="1547822" cy="182828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2C3859D-6254-49D0-8780-980B59689DEF}"/>
                </a:ext>
              </a:extLst>
            </p:cNvPr>
            <p:cNvSpPr/>
            <p:nvPr/>
          </p:nvSpPr>
          <p:spPr>
            <a:xfrm>
              <a:off x="740629" y="3187547"/>
              <a:ext cx="1547818" cy="182828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D034AFB-1E68-4DB0-A46D-2EF717AE4A56}"/>
                </a:ext>
              </a:extLst>
            </p:cNvPr>
            <p:cNvSpPr/>
            <p:nvPr/>
          </p:nvSpPr>
          <p:spPr>
            <a:xfrm>
              <a:off x="740626" y="3187547"/>
              <a:ext cx="1547819" cy="30471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_</a:t>
              </a:r>
              <a:r>
                <a:rPr lang="en-US" altLang="zh-CN" sz="1200" dirty="0" err="1">
                  <a:solidFill>
                    <a:schemeClr val="tx1"/>
                  </a:solidFill>
                  <a:cs typeface="+mn-ea"/>
                  <a:sym typeface="+mn-lt"/>
                </a:rPr>
                <a:t>exception_record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FB71A0A-5F75-453B-B007-4BF377AA1FB5}"/>
                </a:ext>
              </a:extLst>
            </p:cNvPr>
            <p:cNvSpPr/>
            <p:nvPr/>
          </p:nvSpPr>
          <p:spPr>
            <a:xfrm>
              <a:off x="740626" y="3492258"/>
              <a:ext cx="1547819" cy="3047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Exception Code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D528186-F976-48CF-BF82-D89AEBBB24D9}"/>
                </a:ext>
              </a:extLst>
            </p:cNvPr>
            <p:cNvSpPr/>
            <p:nvPr/>
          </p:nvSpPr>
          <p:spPr>
            <a:xfrm>
              <a:off x="740626" y="3796974"/>
              <a:ext cx="1547819" cy="3047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Establisher Flags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5182E01-5AC4-4C94-8641-6F5ECF255745}"/>
                </a:ext>
              </a:extLst>
            </p:cNvPr>
            <p:cNvSpPr/>
            <p:nvPr/>
          </p:nvSpPr>
          <p:spPr>
            <a:xfrm>
              <a:off x="740626" y="4101686"/>
              <a:ext cx="1547819" cy="3047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*Exception Record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D375C8E-EA90-4AC5-A10E-B65AF8214A7A}"/>
                </a:ext>
              </a:extLst>
            </p:cNvPr>
            <p:cNvSpPr/>
            <p:nvPr/>
          </p:nvSpPr>
          <p:spPr>
            <a:xfrm>
              <a:off x="740625" y="4404593"/>
              <a:ext cx="1547819" cy="3047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Exception Address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9943FDA-85CF-4B67-A209-CCA8E8CE0ADF}"/>
                </a:ext>
              </a:extLst>
            </p:cNvPr>
            <p:cNvSpPr/>
            <p:nvPr/>
          </p:nvSpPr>
          <p:spPr>
            <a:xfrm>
              <a:off x="740625" y="4707500"/>
              <a:ext cx="1547819" cy="3047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# of Parameters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37F8094-8480-42A5-ACB3-57CE6B314EB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251496" y="2121050"/>
            <a:ext cx="33210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6E70F78-4C5E-4FB6-9716-7666A81D4A12}"/>
              </a:ext>
            </a:extLst>
          </p:cNvPr>
          <p:cNvSpPr txBox="1"/>
          <p:nvPr/>
        </p:nvSpPr>
        <p:spPr>
          <a:xfrm>
            <a:off x="3645271" y="1709040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TEB </a:t>
            </a:r>
            <a:r>
              <a:rPr lang="zh-CN" altLang="en-US" sz="1200" dirty="0">
                <a:cs typeface="+mn-ea"/>
                <a:sym typeface="+mn-lt"/>
              </a:rPr>
              <a:t>指向 </a:t>
            </a:r>
            <a:r>
              <a:rPr lang="en-US" altLang="zh-CN" sz="1200" dirty="0">
                <a:cs typeface="+mn-ea"/>
                <a:sym typeface="+mn-lt"/>
              </a:rPr>
              <a:t>SEH</a:t>
            </a:r>
            <a:r>
              <a:rPr lang="zh-CN" altLang="en-US" sz="1200" dirty="0">
                <a:cs typeface="+mn-ea"/>
                <a:sym typeface="+mn-lt"/>
              </a:rPr>
              <a:t>链起始位置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1612CD7-8029-4ACF-BDC4-FE4A6D5AD2EE}"/>
              </a:ext>
            </a:extLst>
          </p:cNvPr>
          <p:cNvGrpSpPr/>
          <p:nvPr/>
        </p:nvGrpSpPr>
        <p:grpSpPr>
          <a:xfrm>
            <a:off x="6572521" y="2425764"/>
            <a:ext cx="2108943" cy="1675927"/>
            <a:chOff x="6572521" y="2425764"/>
            <a:chExt cx="2108943" cy="1675927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00944C3-0CFF-471F-B7C2-F2CC02BAD1B4}"/>
                </a:ext>
              </a:extLst>
            </p:cNvPr>
            <p:cNvGrpSpPr/>
            <p:nvPr/>
          </p:nvGrpSpPr>
          <p:grpSpPr>
            <a:xfrm>
              <a:off x="6572521" y="3187547"/>
              <a:ext cx="2108943" cy="914144"/>
              <a:chOff x="6572521" y="3187547"/>
              <a:chExt cx="2108943" cy="914144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7D1A9D9-9BDF-4F51-9F6D-AA92A82FF45F}"/>
                  </a:ext>
                </a:extLst>
              </p:cNvPr>
              <p:cNvSpPr/>
              <p:nvPr/>
            </p:nvSpPr>
            <p:spPr>
              <a:xfrm>
                <a:off x="6572523" y="3187548"/>
                <a:ext cx="2108941" cy="914143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59E8996-21B0-4AF5-892E-2C0743C4C740}"/>
                  </a:ext>
                </a:extLst>
              </p:cNvPr>
              <p:cNvSpPr/>
              <p:nvPr/>
            </p:nvSpPr>
            <p:spPr>
              <a:xfrm>
                <a:off x="6572521" y="3187547"/>
                <a:ext cx="2108942" cy="30471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cs typeface="+mn-ea"/>
                    <a:sym typeface="+mn-lt"/>
                  </a:rPr>
                  <a:t>Exception Registration Record</a:t>
                </a:r>
                <a:endParaRPr lang="zh-CN" altLang="en-US" sz="11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0727549-5934-4566-A8C8-7E5DD936ADFE}"/>
                  </a:ext>
                </a:extLst>
              </p:cNvPr>
              <p:cNvSpPr/>
              <p:nvPr/>
            </p:nvSpPr>
            <p:spPr>
              <a:xfrm>
                <a:off x="6572521" y="3492258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Next SEH</a:t>
                </a:r>
                <a:endParaRPr lang="zh-CN" altLang="en-US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E4A8D22-EF8A-4EE6-B2F1-239F8A6CAAC3}"/>
                  </a:ext>
                </a:extLst>
              </p:cNvPr>
              <p:cNvSpPr/>
              <p:nvPr/>
            </p:nvSpPr>
            <p:spPr>
              <a:xfrm>
                <a:off x="6572521" y="3796974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SEH</a:t>
                </a:r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FCACC395-1E24-45CA-9F1A-922CBC753966}"/>
                </a:ext>
              </a:extLst>
            </p:cNvPr>
            <p:cNvCxnSpPr>
              <a:stCxn id="11" idx="3"/>
              <a:endCxn id="17" idx="3"/>
            </p:cNvCxnSpPr>
            <p:nvPr/>
          </p:nvCxnSpPr>
          <p:spPr>
            <a:xfrm flipH="1">
              <a:off x="8681463" y="2425764"/>
              <a:ext cx="1" cy="914140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031E9E-9196-44CB-98ED-796C858A3E27}"/>
              </a:ext>
            </a:extLst>
          </p:cNvPr>
          <p:cNvGrpSpPr/>
          <p:nvPr/>
        </p:nvGrpSpPr>
        <p:grpSpPr>
          <a:xfrm>
            <a:off x="6572521" y="3644617"/>
            <a:ext cx="2122471" cy="1675929"/>
            <a:chOff x="6572521" y="3644617"/>
            <a:chExt cx="2122471" cy="167592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A511CF3-2EE1-40A2-A3F2-0974F1BF4AA1}"/>
                </a:ext>
              </a:extLst>
            </p:cNvPr>
            <p:cNvGrpSpPr/>
            <p:nvPr/>
          </p:nvGrpSpPr>
          <p:grpSpPr>
            <a:xfrm>
              <a:off x="6572521" y="4406401"/>
              <a:ext cx="2108943" cy="914145"/>
              <a:chOff x="6572521" y="4406401"/>
              <a:chExt cx="2108943" cy="91414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9C9DE0-66A2-4391-BED1-502DABD3CB51}"/>
                  </a:ext>
                </a:extLst>
              </p:cNvPr>
              <p:cNvSpPr/>
              <p:nvPr/>
            </p:nvSpPr>
            <p:spPr>
              <a:xfrm>
                <a:off x="6572523" y="4406403"/>
                <a:ext cx="2108941" cy="914143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A8BA857-9EAD-4139-B83E-5EBC38F91EB7}"/>
                  </a:ext>
                </a:extLst>
              </p:cNvPr>
              <p:cNvSpPr/>
              <p:nvPr/>
            </p:nvSpPr>
            <p:spPr>
              <a:xfrm>
                <a:off x="6572521" y="4406401"/>
                <a:ext cx="2108942" cy="30471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cs typeface="+mn-ea"/>
                    <a:sym typeface="+mn-lt"/>
                  </a:rPr>
                  <a:t>Exception Registration Record</a:t>
                </a:r>
                <a:endParaRPr lang="zh-CN" altLang="en-US" sz="11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7EF76F7-D08A-46B2-8D76-84A63E71ECD0}"/>
                  </a:ext>
                </a:extLst>
              </p:cNvPr>
              <p:cNvSpPr/>
              <p:nvPr/>
            </p:nvSpPr>
            <p:spPr>
              <a:xfrm>
                <a:off x="6572521" y="4711113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Next SEH</a:t>
                </a:r>
                <a:endParaRPr lang="zh-CN" altLang="en-US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B2B97F0-A0E9-4A48-BB27-8139445F258B}"/>
                  </a:ext>
                </a:extLst>
              </p:cNvPr>
              <p:cNvSpPr/>
              <p:nvPr/>
            </p:nvSpPr>
            <p:spPr>
              <a:xfrm>
                <a:off x="6572521" y="5015829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SEH</a:t>
                </a:r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DD43F36D-CBB4-42FF-9C25-67AB9ED48BBB}"/>
                </a:ext>
              </a:extLst>
            </p:cNvPr>
            <p:cNvCxnSpPr>
              <a:cxnSpLocks/>
              <a:stCxn id="18" idx="3"/>
              <a:endCxn id="21" idx="3"/>
            </p:cNvCxnSpPr>
            <p:nvPr/>
          </p:nvCxnSpPr>
          <p:spPr>
            <a:xfrm>
              <a:off x="8681463" y="3644617"/>
              <a:ext cx="13529" cy="914143"/>
            </a:xfrm>
            <a:prstGeom prst="bentConnector3">
              <a:avLst>
                <a:gd name="adj1" fmla="val 2854409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C2F026F-02A8-418B-9905-B1D8B49D790E}"/>
              </a:ext>
            </a:extLst>
          </p:cNvPr>
          <p:cNvGrpSpPr/>
          <p:nvPr/>
        </p:nvGrpSpPr>
        <p:grpSpPr>
          <a:xfrm>
            <a:off x="6572521" y="4863472"/>
            <a:ext cx="2122471" cy="1675928"/>
            <a:chOff x="6572521" y="4863472"/>
            <a:chExt cx="2122471" cy="1675928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59F913E3-4DC1-4576-9097-A6429D9F17E1}"/>
                </a:ext>
              </a:extLst>
            </p:cNvPr>
            <p:cNvGrpSpPr/>
            <p:nvPr/>
          </p:nvGrpSpPr>
          <p:grpSpPr>
            <a:xfrm>
              <a:off x="6572521" y="5625256"/>
              <a:ext cx="2108943" cy="914144"/>
              <a:chOff x="6572521" y="5625256"/>
              <a:chExt cx="2108943" cy="91414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C12CCC-8B3A-49E0-B244-7AC3CF3E681C}"/>
                  </a:ext>
                </a:extLst>
              </p:cNvPr>
              <p:cNvSpPr/>
              <p:nvPr/>
            </p:nvSpPr>
            <p:spPr>
              <a:xfrm>
                <a:off x="6572523" y="5625257"/>
                <a:ext cx="2108941" cy="914143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76124D-A56A-4660-AC76-C9B11110451E}"/>
                  </a:ext>
                </a:extLst>
              </p:cNvPr>
              <p:cNvSpPr/>
              <p:nvPr/>
            </p:nvSpPr>
            <p:spPr>
              <a:xfrm>
                <a:off x="6572521" y="5625256"/>
                <a:ext cx="2108942" cy="30471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cs typeface="+mn-ea"/>
                    <a:sym typeface="+mn-lt"/>
                  </a:rPr>
                  <a:t>Exception Registration Record</a:t>
                </a:r>
                <a:endParaRPr lang="zh-CN" altLang="en-US" sz="11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AAD5231-2DBC-45EE-A228-802CA8DE176A}"/>
                  </a:ext>
                </a:extLst>
              </p:cNvPr>
              <p:cNvSpPr/>
              <p:nvPr/>
            </p:nvSpPr>
            <p:spPr>
              <a:xfrm>
                <a:off x="6572521" y="5929968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Next SEH (0x FFFFFFFF)</a:t>
                </a:r>
                <a:endParaRPr lang="zh-CN" altLang="en-US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0256E3-29B2-4102-B6E7-7A6E25BD8B7C}"/>
                  </a:ext>
                </a:extLst>
              </p:cNvPr>
              <p:cNvSpPr/>
              <p:nvPr/>
            </p:nvSpPr>
            <p:spPr>
              <a:xfrm>
                <a:off x="6572521" y="6234684"/>
                <a:ext cx="2108942" cy="3047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SEH</a:t>
                </a:r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65B55C0A-F641-4258-A850-348B0B86082D}"/>
                </a:ext>
              </a:extLst>
            </p:cNvPr>
            <p:cNvCxnSpPr>
              <a:cxnSpLocks/>
              <a:stCxn id="22" idx="3"/>
              <a:endCxn id="25" idx="3"/>
            </p:cNvCxnSpPr>
            <p:nvPr/>
          </p:nvCxnSpPr>
          <p:spPr>
            <a:xfrm>
              <a:off x="8681463" y="4863472"/>
              <a:ext cx="13529" cy="914143"/>
            </a:xfrm>
            <a:prstGeom prst="bentConnector3">
              <a:avLst>
                <a:gd name="adj1" fmla="val 3941880"/>
              </a:avLst>
            </a:prstGeom>
            <a:ln>
              <a:prstDash val="sysDot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82AB396-845A-4FE6-AEC3-C62A736ADDF2}"/>
              </a:ext>
            </a:extLst>
          </p:cNvPr>
          <p:cNvCxnSpPr/>
          <p:nvPr/>
        </p:nvCxnSpPr>
        <p:spPr>
          <a:xfrm>
            <a:off x="4613322" y="3187547"/>
            <a:ext cx="1959200" cy="609427"/>
          </a:xfrm>
          <a:prstGeom prst="line">
            <a:avLst/>
          </a:prstGeom>
          <a:ln w="22225" cap="flat" cmpd="sng" algn="ctr">
            <a:solidFill>
              <a:srgbClr val="8C3836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CA29D5F-3E3F-4DD5-9302-066CECDBF029}"/>
              </a:ext>
            </a:extLst>
          </p:cNvPr>
          <p:cNvCxnSpPr>
            <a:cxnSpLocks/>
          </p:cNvCxnSpPr>
          <p:nvPr/>
        </p:nvCxnSpPr>
        <p:spPr>
          <a:xfrm flipV="1">
            <a:off x="4626388" y="4101685"/>
            <a:ext cx="1946133" cy="605817"/>
          </a:xfrm>
          <a:prstGeom prst="line">
            <a:avLst/>
          </a:prstGeom>
          <a:ln w="22225" cap="flat" cmpd="sng" algn="ctr">
            <a:solidFill>
              <a:srgbClr val="8C3836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5E13E8B-7120-4C95-ACE0-077626F6FFFC}"/>
              </a:ext>
            </a:extLst>
          </p:cNvPr>
          <p:cNvCxnSpPr>
            <a:cxnSpLocks/>
          </p:cNvCxnSpPr>
          <p:nvPr/>
        </p:nvCxnSpPr>
        <p:spPr>
          <a:xfrm>
            <a:off x="2288444" y="3201629"/>
            <a:ext cx="777059" cy="304712"/>
          </a:xfrm>
          <a:prstGeom prst="line">
            <a:avLst/>
          </a:prstGeom>
          <a:ln w="22225" cap="flat" cmpd="sng" algn="ctr">
            <a:solidFill>
              <a:srgbClr val="0000FF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738FB95-8BC5-4DA9-B510-2D3BE37F9910}"/>
              </a:ext>
            </a:extLst>
          </p:cNvPr>
          <p:cNvCxnSpPr>
            <a:cxnSpLocks/>
          </p:cNvCxnSpPr>
          <p:nvPr/>
        </p:nvCxnSpPr>
        <p:spPr>
          <a:xfrm flipV="1">
            <a:off x="2301509" y="3782893"/>
            <a:ext cx="763994" cy="1196864"/>
          </a:xfrm>
          <a:prstGeom prst="line">
            <a:avLst/>
          </a:prstGeom>
          <a:ln w="22225" cap="flat" cmpd="sng" algn="ctr">
            <a:solidFill>
              <a:srgbClr val="0000FF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48FB53B-38D9-4610-9960-4C710F5EB993}"/>
              </a:ext>
            </a:extLst>
          </p:cNvPr>
          <p:cNvSpPr txBox="1"/>
          <p:nvPr/>
        </p:nvSpPr>
        <p:spPr>
          <a:xfrm>
            <a:off x="9202530" y="3623859"/>
            <a:ext cx="44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cs typeface="+mn-ea"/>
                <a:sym typeface="+mn-lt"/>
              </a:rPr>
              <a:t>程序栈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C99AAF-6997-4134-A977-7A046EAD977B}"/>
              </a:ext>
            </a:extLst>
          </p:cNvPr>
          <p:cNvSpPr txBox="1"/>
          <p:nvPr/>
        </p:nvSpPr>
        <p:spPr>
          <a:xfrm>
            <a:off x="630096" y="5292381"/>
            <a:ext cx="4527120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b="1" i="0" dirty="0">
                <a:solidFill>
                  <a:srgbClr val="121212"/>
                </a:solidFill>
                <a:effectLst/>
                <a:highlight>
                  <a:srgbClr val="FFFF00"/>
                </a:highlight>
                <a:cs typeface="+mn-ea"/>
                <a:sym typeface="+mn-lt"/>
              </a:rPr>
              <a:t>回调函数</a:t>
            </a:r>
            <a:r>
              <a:rPr lang="en-US" altLang="zh-CN" b="1" dirty="0">
                <a:solidFill>
                  <a:srgbClr val="121212"/>
                </a:solidFill>
                <a:cs typeface="+mn-ea"/>
                <a:sym typeface="+mn-lt"/>
              </a:rPr>
              <a:t>:</a:t>
            </a:r>
            <a:r>
              <a:rPr lang="zh-CN" altLang="en-US" b="1" dirty="0">
                <a:solidFill>
                  <a:srgbClr val="121212"/>
                </a:solidFill>
                <a:cs typeface="+mn-ea"/>
                <a:sym typeface="+mn-lt"/>
              </a:rPr>
              <a:t> 是指</a:t>
            </a:r>
            <a:r>
              <a:rPr lang="zh-CN" altLang="en-US" b="1" i="0" dirty="0">
                <a:solidFill>
                  <a:srgbClr val="121212"/>
                </a:solidFill>
                <a:effectLst/>
                <a:cs typeface="+mn-ea"/>
                <a:sym typeface="+mn-lt"/>
              </a:rPr>
              <a:t>通过</a:t>
            </a:r>
            <a:r>
              <a:rPr lang="zh-CN" altLang="en-US" b="1" i="0" dirty="0">
                <a:solidFill>
                  <a:srgbClr val="0000FF"/>
                </a:solidFill>
                <a:effectLst/>
                <a:cs typeface="+mn-ea"/>
                <a:sym typeface="+mn-lt"/>
              </a:rPr>
              <a:t>函数指针</a:t>
            </a:r>
            <a:r>
              <a:rPr lang="zh-CN" altLang="en-US" b="1" i="0" dirty="0">
                <a:solidFill>
                  <a:srgbClr val="121212"/>
                </a:solidFill>
                <a:effectLst/>
                <a:cs typeface="+mn-ea"/>
                <a:sym typeface="+mn-lt"/>
              </a:rPr>
              <a:t>调用的函数</a:t>
            </a:r>
            <a:endParaRPr lang="en-US" altLang="zh-CN" b="1" i="0" dirty="0">
              <a:solidFill>
                <a:srgbClr val="121212"/>
              </a:solidFill>
              <a:effectLst/>
              <a:cs typeface="+mn-ea"/>
              <a:sym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cs typeface="+mn-ea"/>
                <a:sym typeface="+mn-lt"/>
              </a:rPr>
              <a:t>把函数的指针（地址）作为参数传递给另一个函数</a:t>
            </a:r>
            <a:endParaRPr lang="en-US" altLang="zh-CN" b="1" i="0" dirty="0">
              <a:solidFill>
                <a:srgbClr val="121212"/>
              </a:solidFill>
              <a:effectLst/>
              <a:cs typeface="+mn-ea"/>
              <a:sym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cs typeface="+mn-ea"/>
                <a:sym typeface="+mn-lt"/>
              </a:rPr>
              <a:t>当这个指针被用来调用其所指向的函数时，即称函数回调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A5E81EB-27E3-441B-8AF4-1E72BB815660}"/>
              </a:ext>
            </a:extLst>
          </p:cNvPr>
          <p:cNvSpPr txBox="1"/>
          <p:nvPr/>
        </p:nvSpPr>
        <p:spPr>
          <a:xfrm>
            <a:off x="8569124" y="5888735"/>
            <a:ext cx="1294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cs typeface="+mn-ea"/>
                <a:sym typeface="+mn-lt"/>
              </a:rPr>
              <a:t>默认异常处理器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7C570E7-F536-4951-803B-ECC50BE39DFA}"/>
              </a:ext>
            </a:extLst>
          </p:cNvPr>
          <p:cNvSpPr txBox="1"/>
          <p:nvPr/>
        </p:nvSpPr>
        <p:spPr>
          <a:xfrm>
            <a:off x="194033" y="3330029"/>
            <a:ext cx="360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异常信息记录</a:t>
            </a:r>
          </a:p>
        </p:txBody>
      </p:sp>
    </p:spTree>
    <p:extLst>
      <p:ext uri="{BB962C8B-B14F-4D97-AF65-F5344CB8AC3E}">
        <p14:creationId xmlns:p14="http://schemas.microsoft.com/office/powerpoint/2010/main" val="1703365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4" grpId="0"/>
      <p:bldP spid="28" grpId="0"/>
      <p:bldP spid="35" grpId="0"/>
      <p:bldP spid="42" grpId="0"/>
      <p:bldP spid="45" grpId="0"/>
      <p:bldP spid="58" grpId="0"/>
      <p:bldP spid="60" grpId="0" animBg="1"/>
      <p:bldP spid="62" grpId="0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112568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链中添加异常处理器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语言</a:t>
            </a:r>
            <a:r>
              <a:rPr lang="en-US" altLang="zh-CN" dirty="0">
                <a:cs typeface="+mn-ea"/>
                <a:sym typeface="+mn-lt"/>
              </a:rPr>
              <a:t>*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使用 </a:t>
            </a:r>
            <a:r>
              <a:rPr lang="en-US" altLang="zh-CN" dirty="0">
                <a:cs typeface="+mn-ea"/>
                <a:sym typeface="+mn-lt"/>
              </a:rPr>
              <a:t>__try</a:t>
            </a:r>
            <a:r>
              <a:rPr lang="zh-CN" altLang="en-US" dirty="0">
                <a:cs typeface="+mn-ea"/>
                <a:sym typeface="+mn-lt"/>
              </a:rPr>
              <a:t>监控目标代码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__except</a:t>
            </a:r>
            <a:r>
              <a:rPr lang="zh-CN" altLang="en-US" dirty="0">
                <a:cs typeface="+mn-ea"/>
                <a:sym typeface="+mn-lt"/>
              </a:rPr>
              <a:t>进行异常处理，语法如下所示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的添加等其余工作交由编译器完成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在程序中添加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8AB2EAF-0E1C-4D0E-A907-BFD351900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20331"/>
              </p:ext>
            </p:extLst>
          </p:nvPr>
        </p:nvGraphicFramePr>
        <p:xfrm>
          <a:off x="1784648" y="3822414"/>
          <a:ext cx="6000792" cy="1645920"/>
        </p:xfrm>
        <a:graphic>
          <a:graphicData uri="http://schemas.openxmlformats.org/drawingml/2006/table">
            <a:tbl>
              <a:tblPr/>
              <a:tblGrid>
                <a:gridCol w="6000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44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__try</a:t>
                      </a:r>
                      <a:r>
                        <a:rPr lang="en-US" sz="18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8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8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 </a:t>
                      </a:r>
                      <a:r>
                        <a:rPr lang="zh-CN" altLang="en-US" sz="1800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受监控的目标代码 </a:t>
                      </a:r>
                      <a:r>
                        <a:rPr lang="zh-CN" altLang="en-US" sz="18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altLang="zh-CN" sz="18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lang="zh-CN" sz="1800" kern="1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8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__except </a:t>
                      </a:r>
                      <a:r>
                        <a:rPr lang="en-US" sz="18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expression </a:t>
                      </a:r>
                      <a:r>
                        <a:rPr lang="en-US" sz="18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){</a:t>
                      </a:r>
                      <a:endParaRPr lang="zh-CN" sz="18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8000"/>
                          </a:solidFill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/* </a:t>
                      </a:r>
                      <a:r>
                        <a:rPr lang="zh-CN" altLang="en-US" sz="1800" kern="0" dirty="0">
                          <a:solidFill>
                            <a:srgbClr val="FF0000"/>
                          </a:solidFill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异常处理代码 </a:t>
                      </a:r>
                      <a:r>
                        <a:rPr lang="en-US" altLang="zh-CN" sz="1800" kern="0" dirty="0">
                          <a:solidFill>
                            <a:srgbClr val="008000"/>
                          </a:solidFill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*/</a:t>
                      </a:r>
                      <a:endParaRPr lang="zh-CN" sz="1800" kern="100" dirty="0">
                        <a:solidFill>
                          <a:srgbClr val="FF0000"/>
                        </a:solidFill>
                        <a:highlight>
                          <a:srgbClr val="C0C0C0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8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2C2CEBA-290E-4401-8B0F-ACF7EECAE414}"/>
              </a:ext>
            </a:extLst>
          </p:cNvPr>
          <p:cNvSpPr txBox="1"/>
          <p:nvPr/>
        </p:nvSpPr>
        <p:spPr>
          <a:xfrm>
            <a:off x="0" y="6490652"/>
            <a:ext cx="9906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https://docs.microsoft.com/zh-cn/cpp/cpp/try-except-statement?view=msvc-170</a:t>
            </a:r>
          </a:p>
        </p:txBody>
      </p:sp>
    </p:spTree>
    <p:extLst>
      <p:ext uri="{BB962C8B-B14F-4D97-AF65-F5344CB8AC3E}">
        <p14:creationId xmlns:p14="http://schemas.microsoft.com/office/powerpoint/2010/main" val="4226787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680520"/>
          </a:xfrm>
        </p:spPr>
        <p:txBody>
          <a:bodyPr>
            <a:normAutofit/>
          </a:bodyPr>
          <a:lstStyle/>
          <a:p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异常机制</a:t>
            </a:r>
            <a:r>
              <a:rPr lang="zh-CN" altLang="en-US" dirty="0">
                <a:cs typeface="+mn-ea"/>
                <a:sym typeface="+mn-lt"/>
              </a:rPr>
              <a:t>在计算机系统中扮演核心角色之一，存在于整个系统的各个层面：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）计算机系统中的异常机制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8BB6400-89C0-4A15-8F23-8845725381D7}"/>
              </a:ext>
            </a:extLst>
          </p:cNvPr>
          <p:cNvSpPr txBox="1">
            <a:spLocks/>
          </p:cNvSpPr>
          <p:nvPr/>
        </p:nvSpPr>
        <p:spPr>
          <a:xfrm>
            <a:off x="440610" y="2852936"/>
            <a:ext cx="4752528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应用进程层面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除零异常</a:t>
            </a:r>
            <a:r>
              <a:rPr lang="zh-CN" altLang="en-US" dirty="0">
                <a:cs typeface="+mn-ea"/>
                <a:sym typeface="+mn-lt"/>
              </a:rPr>
              <a:t>、断点异常等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操作系统层面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进程切换、任务调度等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硬件层面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电源异常、时钟异常、</a:t>
            </a:r>
            <a:r>
              <a:rPr lang="en-US" altLang="zh-CN" dirty="0">
                <a:cs typeface="+mn-ea"/>
                <a:sym typeface="+mn-lt"/>
              </a:rPr>
              <a:t>I/O</a:t>
            </a:r>
            <a:r>
              <a:rPr lang="zh-CN" altLang="en-US" dirty="0">
                <a:cs typeface="+mn-ea"/>
                <a:sym typeface="+mn-lt"/>
              </a:rPr>
              <a:t>异常、以及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内存页非法访问</a:t>
            </a:r>
            <a:r>
              <a:rPr lang="zh-CN" altLang="en-US" dirty="0">
                <a:cs typeface="+mn-ea"/>
                <a:sym typeface="+mn-lt"/>
              </a:rPr>
              <a:t>等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026" name="Picture 2" descr="程序员的自我修养（二）：操作系统、进程与线程| 始终">
            <a:extLst>
              <a:ext uri="{FF2B5EF4-FFF2-40B4-BE49-F238E27FC236}">
                <a16:creationId xmlns:a16="http://schemas.microsoft.com/office/drawing/2014/main" id="{DDDD0548-2423-4A9D-BED0-7048E612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47" y="3024336"/>
            <a:ext cx="4646123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94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7DD9DC-6FF8-4FBA-B331-BA66F8059049}"/>
              </a:ext>
            </a:extLst>
          </p:cNvPr>
          <p:cNvSpPr/>
          <p:nvPr/>
        </p:nvSpPr>
        <p:spPr>
          <a:xfrm>
            <a:off x="992560" y="4142280"/>
            <a:ext cx="7887784" cy="11624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3. </a:t>
            </a: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链中添加异常处理器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汇编语言，异常处理器的添加有以下三个步骤：</a:t>
            </a:r>
            <a:endParaRPr lang="zh-CN" altLang="en-US" sz="2000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）编写异常处理函数</a:t>
            </a:r>
            <a:endParaRPr lang="zh-CN" altLang="en-US" sz="1600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）构造异常处理器</a:t>
            </a:r>
            <a:endParaRPr lang="zh-CN" altLang="en-US" sz="1600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）将异常处理器从表头添加到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结构化异常处理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在程序中添加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endParaRPr lang="zh-CN" altLang="en-US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0E7B91-782E-4CFC-B83F-2BB889EEB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01963"/>
              </p:ext>
            </p:extLst>
          </p:nvPr>
        </p:nvGraphicFramePr>
        <p:xfrm>
          <a:off x="992560" y="4286296"/>
          <a:ext cx="7887784" cy="994236"/>
        </p:xfrm>
        <a:graphic>
          <a:graphicData uri="http://schemas.openxmlformats.org/drawingml/2006/table">
            <a:tbl>
              <a:tblPr/>
              <a:tblGrid>
                <a:gridCol w="7887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42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PUSH @Handler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</a:t>
                      </a:r>
                      <a:r>
                        <a:rPr lang="zh-CN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将异常处理函数地址压栈：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Handler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PUSH DWORD PTR FS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:[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</a:t>
                      </a:r>
                      <a:r>
                        <a:rPr lang="zh-CN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将</a:t>
                      </a:r>
                      <a:r>
                        <a:rPr lang="zh-CN" alt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原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SEH</a:t>
                      </a:r>
                      <a:r>
                        <a:rPr lang="zh-CN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链表</a:t>
                      </a:r>
                      <a:r>
                        <a:rPr lang="zh-CN" alt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的</a:t>
                      </a:r>
                      <a:r>
                        <a:rPr lang="zh-CN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表头地址</a:t>
                      </a:r>
                      <a:r>
                        <a:rPr lang="zh-CN" alt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压栈</a:t>
                      </a:r>
                      <a:r>
                        <a:rPr lang="zh-CN" altLang="zh-CN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：</a:t>
                      </a:r>
                      <a:r>
                        <a:rPr lang="en-US" sz="2000" kern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Next</a:t>
                      </a:r>
                      <a:endParaRPr lang="zh-CN" sz="2000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MOV DWORD PTR FS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:[</a:t>
                      </a:r>
                      <a:r>
                        <a:rPr lang="en-US" sz="20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], </a:t>
                      </a:r>
                      <a:r>
                        <a:rPr lang="en-US" sz="2000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ESP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</a:t>
                      </a:r>
                      <a:r>
                        <a:rPr lang="zh-CN" altLang="en-US" sz="2000" b="1" kern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修改</a:t>
                      </a:r>
                      <a:r>
                        <a:rPr lang="zh-CN" sz="2000" b="1" kern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表头地址</a:t>
                      </a: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: </a:t>
                      </a:r>
                      <a:r>
                        <a:rPr lang="en-US" altLang="zh-CN" sz="20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[FS:[0]] = ESP</a:t>
                      </a:r>
                      <a:endParaRPr lang="zh-CN" sz="2000" b="1" kern="1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814C663-651C-4F7E-97F3-4EC667EBC166}"/>
              </a:ext>
            </a:extLst>
          </p:cNvPr>
          <p:cNvSpPr txBox="1"/>
          <p:nvPr/>
        </p:nvSpPr>
        <p:spPr>
          <a:xfrm>
            <a:off x="4903769" y="5504354"/>
            <a:ext cx="1705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ESP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指向新构建的异常处理器地址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1F8DEF-21DC-4397-97E5-05FF66E6FE65}"/>
              </a:ext>
            </a:extLst>
          </p:cNvPr>
          <p:cNvSpPr/>
          <p:nvPr/>
        </p:nvSpPr>
        <p:spPr>
          <a:xfrm>
            <a:off x="1791087" y="5560065"/>
            <a:ext cx="1296144" cy="2823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FS:[0]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4A1B51-4C4E-463A-936B-B93BA1BCC9F0}"/>
              </a:ext>
            </a:extLst>
          </p:cNvPr>
          <p:cNvSpPr/>
          <p:nvPr/>
        </p:nvSpPr>
        <p:spPr>
          <a:xfrm>
            <a:off x="1791087" y="5849490"/>
            <a:ext cx="1296144" cy="2823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@Handler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6FFBE1E-51D3-433D-B1DF-8E602E88E0C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296817" y="5701219"/>
            <a:ext cx="1606952" cy="26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B803E86-7492-49C5-8B13-E9890A8315E0}"/>
              </a:ext>
            </a:extLst>
          </p:cNvPr>
          <p:cNvSpPr/>
          <p:nvPr/>
        </p:nvSpPr>
        <p:spPr>
          <a:xfrm>
            <a:off x="1791087" y="5572688"/>
            <a:ext cx="1296144" cy="1169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A80467-C2D7-4552-918A-77F2A44F5066}"/>
              </a:ext>
            </a:extLst>
          </p:cNvPr>
          <p:cNvSpPr txBox="1"/>
          <p:nvPr/>
        </p:nvSpPr>
        <p:spPr>
          <a:xfrm>
            <a:off x="1853710" y="640749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Stack Base</a:t>
            </a:r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CFE1DA5-6FDE-4303-8A8E-13F92B49D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115270"/>
                  </p:ext>
                </p:extLst>
              </p:nvPr>
            </p:nvGraphicFramePr>
            <p:xfrm>
              <a:off x="7185248" y="5306880"/>
              <a:ext cx="2123256" cy="1469946"/>
            </p:xfrm>
            <a:graphic>
              <a:graphicData uri="http://schemas.microsoft.com/office/powerpoint/2016/slidezoom">
                <pslz:sldZm>
                  <pslz:sldZmObj sldId="395" cId="1703365287">
                    <pslz:zmPr id="{8BEEDE97-98EF-492B-807C-7A891841674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3256" cy="14699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CFE1DA5-6FDE-4303-8A8E-13F92B49D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248" y="5306880"/>
                <a:ext cx="2123256" cy="14699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949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计算机系统中的异常机制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 程序异常及异常处理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Windows</a:t>
            </a:r>
            <a:r>
              <a:rPr lang="zh-CN" altLang="en-US" dirty="0"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结构化异常处理机制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五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反调原理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9553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752528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反调试的两个层次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利用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对代码片段的非常规链接方式</a:t>
            </a:r>
            <a:r>
              <a:rPr lang="zh-CN" altLang="en-US" dirty="0">
                <a:cs typeface="+mn-ea"/>
                <a:sym typeface="+mn-lt"/>
              </a:rPr>
              <a:t>（相比于跳转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en-US" dirty="0">
                <a:cs typeface="+mn-ea"/>
                <a:sym typeface="+mn-lt"/>
              </a:rPr>
              <a:t>函数调用）实现反调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单纯利用调试者的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知识盲点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将有效代码放入异常处理函数中，在调试者不对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调试的条件下，实现对有效代码的隐私保护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利用程序在正常运行与调试运行的不同工作模式</a:t>
            </a:r>
            <a:r>
              <a:rPr lang="zh-CN" altLang="en-US" dirty="0">
                <a:cs typeface="+mn-ea"/>
                <a:sym typeface="+mn-lt"/>
              </a:rPr>
              <a:t>，实现反调试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Windows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提供的系统函数实现反调试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在调试运行的模式下，某些异常处理函数不会被访问，实现对有效代码的隐私保护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反调原理</a:t>
            </a:r>
          </a:p>
        </p:txBody>
      </p:sp>
    </p:spTree>
    <p:extLst>
      <p:ext uri="{BB962C8B-B14F-4D97-AF65-F5344CB8AC3E}">
        <p14:creationId xmlns:p14="http://schemas.microsoft.com/office/powerpoint/2010/main" val="852275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10228" cy="52292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反调原理一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编程人员将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程序真正的逻辑，放到异常处理函数中</a:t>
            </a:r>
            <a:r>
              <a:rPr lang="zh-CN" altLang="en-US" dirty="0">
                <a:cs typeface="+mn-ea"/>
                <a:sym typeface="+mn-lt"/>
              </a:rPr>
              <a:t>，并在逻辑中添加一些混淆和跳转，使调试变得艰难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正常运行的情况下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该程序运行发生异常后，直接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调用异常处理函数，实现真正的功能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marL="1371600" lvl="3" indent="0" algn="just">
              <a:buNone/>
            </a:pP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在调试运行的情况下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该程序运行发生异常后，异常被调试器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等捕获</a:t>
            </a:r>
            <a:endParaRPr lang="en-US" altLang="zh-CN" dirty="0">
              <a:cs typeface="+mn-ea"/>
              <a:sym typeface="+mn-lt"/>
            </a:endParaRPr>
          </a:p>
          <a:p>
            <a:pPr lvl="4" algn="just"/>
            <a:r>
              <a:rPr lang="zh-CN" altLang="en-US" dirty="0">
                <a:cs typeface="+mn-ea"/>
                <a:sym typeface="+mn-lt"/>
              </a:rPr>
              <a:t>通过调试器将异常抛回给程序，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调用程序异常处理函数，实现真正的功能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调试者通过查看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链可以发现自定义的异常处理函数</a:t>
            </a:r>
            <a:endParaRPr lang="en-US" altLang="zh-CN" dirty="0">
              <a:cs typeface="+mn-ea"/>
              <a:sym typeface="+mn-lt"/>
            </a:endParaRPr>
          </a:p>
          <a:p>
            <a:pPr lvl="4" algn="just"/>
            <a:r>
              <a:rPr lang="zh-CN" altLang="en-US" dirty="0">
                <a:cs typeface="+mn-ea"/>
                <a:sym typeface="+mn-lt"/>
              </a:rPr>
              <a:t>但这种方式很容易被发现</a:t>
            </a:r>
          </a:p>
          <a:p>
            <a:pPr lvl="1"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反调原理</a:t>
            </a:r>
          </a:p>
        </p:txBody>
      </p:sp>
    </p:spTree>
    <p:extLst>
      <p:ext uri="{BB962C8B-B14F-4D97-AF65-F5344CB8AC3E}">
        <p14:creationId xmlns:p14="http://schemas.microsoft.com/office/powerpoint/2010/main" val="2882518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2292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反调原理二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为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避免调试状态下，被发现隐藏于异常处理函数中的有效代码</a:t>
            </a:r>
            <a:r>
              <a:rPr lang="zh-CN" altLang="en-US" dirty="0">
                <a:cs typeface="+mn-ea"/>
                <a:sym typeface="+mn-lt"/>
              </a:rPr>
              <a:t>，可使用以下两个系统函数：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使用函数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dirty="0">
                <a:cs typeface="+mn-ea"/>
                <a:sym typeface="+mn-lt"/>
              </a:rPr>
              <a:t>，设置系统默认的异常处理器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该函数只有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在非调试状态下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才会被调用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将异常处理器设置为系统默认的异常处理器，使异常发生时直接使用默认异常处理器进行处理</a:t>
            </a:r>
            <a:endParaRPr lang="en-US" altLang="zh-CN" dirty="0">
              <a:cs typeface="+mn-ea"/>
              <a:sym typeface="+mn-lt"/>
            </a:endParaRPr>
          </a:p>
          <a:p>
            <a:pPr marL="1371600" lvl="3" indent="0" algn="just">
              <a:buNone/>
            </a:pPr>
            <a:endParaRPr lang="zh-CN" altLang="en-US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使用函数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SetUnhandledExceptionFilter</a:t>
            </a:r>
            <a:r>
              <a:rPr lang="zh-CN" altLang="en-US" dirty="0">
                <a:cs typeface="+mn-ea"/>
                <a:sym typeface="+mn-lt"/>
              </a:rPr>
              <a:t>，设置自定义的异常处理器  </a:t>
            </a:r>
          </a:p>
          <a:p>
            <a:pPr lvl="3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该函数只有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在非调试状态下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才会被调用</a:t>
            </a: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该函数将默认异常处理器设置为自定义的异常处理器</a:t>
            </a:r>
          </a:p>
          <a:p>
            <a:pPr lvl="1"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反调原理</a:t>
            </a:r>
          </a:p>
        </p:txBody>
      </p:sp>
    </p:spTree>
    <p:extLst>
      <p:ext uri="{BB962C8B-B14F-4D97-AF65-F5344CB8AC3E}">
        <p14:creationId xmlns:p14="http://schemas.microsoft.com/office/powerpoint/2010/main" val="24854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计算机系统中的异常机制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程序异常及异常处理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Windows</a:t>
            </a:r>
            <a:r>
              <a:rPr lang="zh-CN" altLang="en-US" dirty="0"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结构化异常处理机制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反调原理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六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6871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13822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实验一：使用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语言添加</a:t>
            </a:r>
            <a:r>
              <a:rPr lang="en-US" altLang="zh-CN" dirty="0">
                <a:cs typeface="+mn-ea"/>
                <a:sym typeface="+mn-lt"/>
              </a:rPr>
              <a:t>SEH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实验二：使用内联汇编块注册</a:t>
            </a:r>
            <a:r>
              <a:rPr lang="en-US" altLang="zh-CN" dirty="0">
                <a:cs typeface="+mn-ea"/>
                <a:sym typeface="+mn-lt"/>
              </a:rPr>
              <a:t>SEH</a:t>
            </a:r>
          </a:p>
          <a:p>
            <a:r>
              <a:rPr lang="zh-CN" altLang="en-US" dirty="0">
                <a:cs typeface="+mn-ea"/>
                <a:sym typeface="+mn-lt"/>
              </a:rPr>
              <a:t>实验三：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链分析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实验四：使用</a:t>
            </a:r>
            <a:r>
              <a:rPr lang="en-US" altLang="zh-CN" dirty="0" err="1">
                <a:cs typeface="+mn-ea"/>
                <a:sym typeface="+mn-lt"/>
              </a:rPr>
              <a:t>UnhandledExceptionFilter</a:t>
            </a:r>
            <a:r>
              <a:rPr lang="zh-CN" altLang="en-US" dirty="0">
                <a:cs typeface="+mn-ea"/>
                <a:sym typeface="+mn-lt"/>
              </a:rPr>
              <a:t>实现反调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</p:spTree>
    <p:extLst>
      <p:ext uri="{BB962C8B-B14F-4D97-AF65-F5344CB8AC3E}">
        <p14:creationId xmlns:p14="http://schemas.microsoft.com/office/powerpoint/2010/main" val="174937216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实验内容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实验一为编程实验，要求</a:t>
            </a:r>
            <a:r>
              <a:rPr lang="en-US" altLang="zh-CN" dirty="0">
                <a:cs typeface="+mn-ea"/>
                <a:sym typeface="+mn-lt"/>
              </a:rPr>
              <a:t>: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在代码中设计异常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语言的</a:t>
            </a:r>
            <a:r>
              <a:rPr lang="en-US" altLang="zh-CN" dirty="0">
                <a:cs typeface="+mn-ea"/>
                <a:sym typeface="+mn-lt"/>
              </a:rPr>
              <a:t>__try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__except</a:t>
            </a:r>
            <a:r>
              <a:rPr lang="zh-CN" altLang="en-US" dirty="0">
                <a:cs typeface="+mn-ea"/>
                <a:sym typeface="+mn-lt"/>
              </a:rPr>
              <a:t>添加异常处理逻辑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使程序在出现异常时弹出对话框，并能修正原有错误使程序继续运行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810429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103" y="1404565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示例代码：设计除零异常，异常处理会弹出对话框并修正异常代码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9377E2A-6063-4899-B853-D2C56FF68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22802"/>
              </p:ext>
            </p:extLst>
          </p:nvPr>
        </p:nvGraphicFramePr>
        <p:xfrm>
          <a:off x="632520" y="2427950"/>
          <a:ext cx="8570101" cy="4392488"/>
        </p:xfrm>
        <a:graphic>
          <a:graphicData uri="http://schemas.openxmlformats.org/drawingml/2006/table">
            <a:tbl>
              <a:tblPr/>
              <a:tblGrid>
                <a:gridCol w="857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24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804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#include &lt;</a:t>
                      </a:r>
                      <a:r>
                        <a:rPr lang="en-US" sz="1450" kern="0" dirty="0" err="1">
                          <a:solidFill>
                            <a:srgbClr val="804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tchar.h</a:t>
                      </a:r>
                      <a:r>
                        <a:rPr lang="en-US" sz="1450" kern="0" dirty="0">
                          <a:solidFill>
                            <a:srgbClr val="804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&gt;  </a:t>
                      </a:r>
                      <a:r>
                        <a:rPr 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alt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添加 </a:t>
                      </a:r>
                      <a:r>
                        <a:rPr 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UTF-8 </a:t>
                      </a:r>
                      <a:r>
                        <a:rPr lang="zh-CN" alt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支持</a:t>
                      </a:r>
                      <a:endParaRPr lang="en-US" sz="1450" kern="0" dirty="0">
                        <a:solidFill>
                          <a:srgbClr val="008000"/>
                        </a:solidFill>
                        <a:highlight>
                          <a:srgbClr val="FFFFFF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#include &lt;</a:t>
                      </a:r>
                      <a:r>
                        <a:rPr lang="en-US" sz="1450" kern="0" dirty="0" err="1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stdio.h</a:t>
                      </a:r>
                      <a:r>
                        <a:rPr lang="en-US" sz="1450" kern="0" dirty="0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&gt;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#include &lt;</a:t>
                      </a:r>
                      <a:r>
                        <a:rPr lang="en-US" sz="1450" kern="0" dirty="0" err="1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windows.h</a:t>
                      </a:r>
                      <a:r>
                        <a:rPr lang="en-US" sz="1450" kern="0" dirty="0">
                          <a:solidFill>
                            <a:srgbClr val="804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&gt;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int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main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() {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   </a:t>
                      </a:r>
                      <a:r>
                        <a:rPr lang="en-US" sz="1450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int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a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5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b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5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100876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c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5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   TCHAR* </a:t>
                      </a:r>
                      <a:r>
                        <a:rPr lang="en-US" altLang="zh-CN" sz="1450" kern="1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ZeroDivided_Alarm</a:t>
                      </a:r>
                      <a:r>
                        <a:rPr lang="en-US" altLang="zh-CN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= _T("</a:t>
                      </a:r>
                      <a:r>
                        <a:rPr lang="zh-CN" altLang="en-US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请注意检查除零异常！</a:t>
                      </a:r>
                      <a:r>
                        <a:rPr lang="en-US" altLang="zh-CN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"); </a:t>
                      </a:r>
                      <a:r>
                        <a:rPr lang="en-US" altLang="zh-CN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alt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基于 </a:t>
                      </a:r>
                      <a:r>
                        <a:rPr lang="en-US" altLang="zh-CN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UTF-8 </a:t>
                      </a:r>
                      <a:r>
                        <a:rPr lang="zh-CN" alt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编码的中文字符串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__try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c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b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</a:t>
                      </a:r>
                      <a:r>
                        <a:rPr 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触发除零异常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__except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EXCEPTION_EXECUTE_HANDLER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 {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</a:t>
                      </a:r>
                      <a:r>
                        <a:rPr lang="en-US" sz="145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MessageBox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 </a:t>
                      </a:r>
                      <a:r>
                        <a:rPr lang="en-US" sz="145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NULL</a:t>
                      </a:r>
                      <a:r>
                        <a:rPr lang="en-US" altLang="zh-CN" sz="145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altLang="zh-CN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45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ZeroDivided_Alarm</a:t>
                      </a:r>
                      <a:r>
                        <a:rPr lang="en-US" sz="145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_T("</a:t>
                      </a:r>
                      <a:r>
                        <a:rPr lang="zh-CN" alt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错误提示</a:t>
                      </a:r>
                      <a:r>
                        <a:rPr lang="en-US" altLang="zh-CN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")</a:t>
                      </a:r>
                      <a:r>
                        <a:rPr lang="en-US" altLang="zh-CN" sz="1450" b="1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altLang="zh-CN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MB_OK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a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 </a:t>
                      </a:r>
                      <a:r>
                        <a:rPr lang="en-US" sz="145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     </a:t>
                      </a:r>
                      <a:r>
                        <a:rPr 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 </a:t>
                      </a:r>
                      <a:r>
                        <a:rPr lang="zh-CN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修正</a:t>
                      </a:r>
                      <a:r>
                        <a:rPr lang="zh-CN" altLang="en-US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除零</a:t>
                      </a:r>
                      <a:r>
                        <a:rPr lang="zh-CN" sz="145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错误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	c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b 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50" kern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printf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(_T(</a:t>
                      </a:r>
                      <a:r>
                        <a:rPr lang="en-US" altLang="zh-CN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"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 ÷ a = %d  (</a:t>
                      </a:r>
                      <a:r>
                        <a:rPr lang="zh-CN" alt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分子 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 </a:t>
                      </a:r>
                      <a:r>
                        <a:rPr lang="zh-CN" alt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已更改为 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a=%d) \n\n</a:t>
                      </a:r>
                      <a:r>
                        <a:rPr lang="en-US" altLang="zh-CN" sz="145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"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),</a:t>
                      </a:r>
                      <a:r>
                        <a:rPr lang="zh-CN" alt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c, a);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     </a:t>
                      </a: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system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50" kern="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"pause"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5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45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return </a:t>
                      </a:r>
                      <a:r>
                        <a:rPr lang="en-US" sz="145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5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45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058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392488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运行示例程序，程序触发除零异常，启动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，运行结果如下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启动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弹出对话框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sz="1200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点击“确定”后，程序将修正错误并继续正常运行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1936A0-C1F4-42FE-85F7-41EEA84A4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712" y="3204223"/>
            <a:ext cx="5040560" cy="10544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A47163-BC61-4354-91ED-6E9DE6F4A5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712" y="5301208"/>
            <a:ext cx="5040560" cy="8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888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03" y="1484784"/>
            <a:ext cx="4673724" cy="3024336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计算机异常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Interrupt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用于处理系统</a:t>
            </a:r>
            <a:r>
              <a:rPr lang="en-US" altLang="zh-CN" dirty="0">
                <a:cs typeface="+mn-ea"/>
                <a:sym typeface="+mn-lt"/>
              </a:rPr>
              <a:t>I/O</a:t>
            </a:r>
            <a:r>
              <a:rPr lang="zh-CN" altLang="en-US" dirty="0">
                <a:cs typeface="+mn-ea"/>
                <a:sym typeface="+mn-lt"/>
              </a:rPr>
              <a:t>产生的中断，通常是硬件异常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Trap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用于调用操作系统内核中的功能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）计算机系统中的异常机制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830FFD5F-9411-4B57-A72F-3847FC230804}"/>
              </a:ext>
            </a:extLst>
          </p:cNvPr>
          <p:cNvSpPr txBox="1">
            <a:spLocks/>
          </p:cNvSpPr>
          <p:nvPr/>
        </p:nvSpPr>
        <p:spPr>
          <a:xfrm>
            <a:off x="4093605" y="1488315"/>
            <a:ext cx="5827947" cy="3332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Fault</a:t>
            </a:r>
          </a:p>
          <a:p>
            <a:pPr lvl="2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危害程度较低</a:t>
            </a:r>
            <a:r>
              <a:rPr lang="zh-CN" altLang="en-US" dirty="0">
                <a:cs typeface="+mn-ea"/>
                <a:sym typeface="+mn-lt"/>
              </a:rPr>
              <a:t>的系统异常，操作系统将尝试修复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修复失败将转为</a:t>
            </a:r>
            <a:r>
              <a:rPr lang="en-US" altLang="zh-CN" dirty="0">
                <a:cs typeface="+mn-ea"/>
                <a:sym typeface="+mn-lt"/>
              </a:rPr>
              <a:t>Abort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Abort</a:t>
            </a:r>
          </a:p>
          <a:p>
            <a:pPr lvl="2"/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危害程度较高</a:t>
            </a:r>
            <a:r>
              <a:rPr lang="zh-CN" altLang="en-US" dirty="0">
                <a:cs typeface="+mn-ea"/>
                <a:sym typeface="+mn-lt"/>
              </a:rPr>
              <a:t>的系统异常，操作系统将放弃修复并直接终止程序运行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2050" name="Picture 2" descr="知识点：操作系统异常的分类- InfoQ 写作平台">
            <a:extLst>
              <a:ext uri="{FF2B5EF4-FFF2-40B4-BE49-F238E27FC236}">
                <a16:creationId xmlns:a16="http://schemas.microsoft.com/office/drawing/2014/main" id="{936C0DEA-C183-4AAE-B64C-9DFCCA1A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" y="4714231"/>
            <a:ext cx="9001000" cy="21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19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752528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本实验示例展示了如何使用</a:t>
            </a:r>
            <a:r>
              <a:rPr lang="en-US" altLang="zh-CN" dirty="0">
                <a:cs typeface="+mn-ea"/>
                <a:sym typeface="+mn-lt"/>
              </a:rPr>
              <a:t>__try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__except</a:t>
            </a:r>
            <a:r>
              <a:rPr lang="zh-CN" altLang="en-US" dirty="0">
                <a:cs typeface="+mn-ea"/>
                <a:sym typeface="+mn-lt"/>
              </a:rPr>
              <a:t>添加</a:t>
            </a:r>
            <a:r>
              <a:rPr lang="en-US" altLang="zh-CN" dirty="0">
                <a:cs typeface="+mn-ea"/>
                <a:sym typeface="+mn-lt"/>
              </a:rPr>
              <a:t>SEH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在使用关键字添加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时，由于编写者没有给出自定义的异常处理函数，编译器会生成一个特殊的函数，这个函数负责将</a:t>
            </a:r>
            <a:r>
              <a:rPr lang="en-US" altLang="zh-CN" dirty="0">
                <a:cs typeface="+mn-ea"/>
                <a:sym typeface="+mn-lt"/>
              </a:rPr>
              <a:t>_except</a:t>
            </a:r>
            <a:r>
              <a:rPr lang="zh-CN" altLang="en-US" dirty="0">
                <a:cs typeface="+mn-ea"/>
                <a:sym typeface="+mn-lt"/>
              </a:rPr>
              <a:t>中的代码注册为包装后的异常处理函数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因为被包装了，因此在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中，使用</a:t>
            </a:r>
            <a:r>
              <a:rPr lang="en-US" altLang="zh-CN" dirty="0">
                <a:cs typeface="+mn-ea"/>
                <a:sym typeface="+mn-lt"/>
              </a:rPr>
              <a:t>__try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__except</a:t>
            </a:r>
            <a:r>
              <a:rPr lang="zh-CN" altLang="en-US" dirty="0">
                <a:cs typeface="+mn-ea"/>
                <a:sym typeface="+mn-lt"/>
              </a:rPr>
              <a:t>没有直接显示出添加的异常处理函数，而是显示为外面包着的那个特殊函数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64053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205" y="1425654"/>
            <a:ext cx="9835306" cy="64807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分别使用 </a:t>
            </a:r>
            <a:r>
              <a:rPr lang="en-US" altLang="zh-CN" dirty="0">
                <a:cs typeface="+mn-ea"/>
                <a:sym typeface="+mn-lt"/>
              </a:rPr>
              <a:t>X32dbg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cs typeface="+mn-ea"/>
                <a:sym typeface="+mn-lt"/>
              </a:rPr>
              <a:t>打开 </a:t>
            </a:r>
            <a:r>
              <a:rPr lang="en-US" altLang="zh-CN" dirty="0">
                <a:cs typeface="+mn-ea"/>
                <a:sym typeface="+mn-lt"/>
              </a:rPr>
              <a:t>ex_1.exe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35BF7F-6FCE-4ACA-BDB5-C451149A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18" y="1934214"/>
            <a:ext cx="3462478" cy="23502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BA2E59-1F42-47C2-964F-D4E8E7495B7C}"/>
              </a:ext>
            </a:extLst>
          </p:cNvPr>
          <p:cNvSpPr txBox="1"/>
          <p:nvPr/>
        </p:nvSpPr>
        <p:spPr>
          <a:xfrm>
            <a:off x="-515395" y="5571515"/>
            <a:ext cx="609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2" indent="-2286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cs typeface="+mn-ea"/>
              </a:rPr>
              <a:t>发现基址不一致，动态调试时进行了基址重定位，从 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</a:rPr>
              <a:t>0x00400000</a:t>
            </a:r>
            <a:r>
              <a:rPr lang="en-US" altLang="zh-CN" sz="2400" b="1" dirty="0">
                <a:cs typeface="+mn-ea"/>
              </a:rPr>
              <a:t> </a:t>
            </a:r>
            <a:r>
              <a:rPr lang="zh-CN" altLang="en-US" sz="2400" b="1" dirty="0">
                <a:cs typeface="+mn-ea"/>
              </a:rPr>
              <a:t>变为 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</a:rPr>
              <a:t>0x00010000</a:t>
            </a:r>
            <a:endParaRPr lang="zh-CN" altLang="en-US" sz="2400" b="1" dirty="0">
              <a:solidFill>
                <a:srgbClr val="FF0000"/>
              </a:solidFill>
              <a:cs typeface="+mn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166075-458D-4DA2-9D53-325B49034C93}"/>
              </a:ext>
            </a:extLst>
          </p:cNvPr>
          <p:cNvGrpSpPr/>
          <p:nvPr/>
        </p:nvGrpSpPr>
        <p:grpSpPr>
          <a:xfrm>
            <a:off x="488504" y="1934214"/>
            <a:ext cx="4936700" cy="3637301"/>
            <a:chOff x="488504" y="1934214"/>
            <a:chExt cx="4936700" cy="363730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488C21B-9232-4EF5-B153-1EAB2C9EACE9}"/>
                </a:ext>
              </a:extLst>
            </p:cNvPr>
            <p:cNvSpPr/>
            <p:nvPr/>
          </p:nvSpPr>
          <p:spPr>
            <a:xfrm>
              <a:off x="488504" y="1934214"/>
              <a:ext cx="4936700" cy="36373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AC6C1E-9AFD-4EFA-949B-7CC1845B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81" y="1979874"/>
              <a:ext cx="4766733" cy="184274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5ECB3A6-1236-4757-9322-BFD1D827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558" y="4005064"/>
              <a:ext cx="4828781" cy="1483186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B5777F1-E3CE-4F9C-9C3A-508406791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094" y="4365104"/>
            <a:ext cx="2647861" cy="2323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CD1172A-D619-471A-BE11-3AE92182CB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19" t="15639" r="10621" b="8405"/>
          <a:stretch/>
        </p:blipFill>
        <p:spPr>
          <a:xfrm>
            <a:off x="8592845" y="5432346"/>
            <a:ext cx="1161302" cy="1368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56E0B0CB-F8BA-4344-B42D-7659CFBE95CB}"/>
              </a:ext>
            </a:extLst>
          </p:cNvPr>
          <p:cNvSpPr txBox="1"/>
          <p:nvPr/>
        </p:nvSpPr>
        <p:spPr>
          <a:xfrm>
            <a:off x="7333505" y="4232017"/>
            <a:ext cx="257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2" indent="-2286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FF"/>
                </a:solidFill>
                <a:cs typeface="+mn-ea"/>
              </a:rPr>
              <a:t>IDA Pro</a:t>
            </a:r>
            <a:r>
              <a:rPr lang="zh-CN" altLang="en-US" sz="2400" b="1" dirty="0">
                <a:solidFill>
                  <a:srgbClr val="0000FF"/>
                </a:solidFill>
                <a:cs typeface="+mn-ea"/>
              </a:rPr>
              <a:t>中修改加载的基址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E19B982-851C-4173-ABC2-B55B0BA116CC}"/>
              </a:ext>
            </a:extLst>
          </p:cNvPr>
          <p:cNvCxnSpPr/>
          <p:nvPr/>
        </p:nvCxnSpPr>
        <p:spPr>
          <a:xfrm flipH="1" flipV="1">
            <a:off x="920552" y="4746657"/>
            <a:ext cx="720080" cy="1634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46C8A7AC-C06C-4D4B-B958-51C163572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1018" y="1950285"/>
            <a:ext cx="3870525" cy="1901923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E502165-72B7-452E-896A-BD46BF697DBB}"/>
              </a:ext>
            </a:extLst>
          </p:cNvPr>
          <p:cNvCxnSpPr>
            <a:cxnSpLocks/>
          </p:cNvCxnSpPr>
          <p:nvPr/>
        </p:nvCxnSpPr>
        <p:spPr>
          <a:xfrm flipV="1">
            <a:off x="4304928" y="3645024"/>
            <a:ext cx="3600400" cy="23624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094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8233" y="1441993"/>
            <a:ext cx="10137575" cy="648072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IDA Pro</a:t>
            </a:r>
            <a:r>
              <a:rPr lang="zh-CN" altLang="en-US" dirty="0">
                <a:cs typeface="+mn-ea"/>
                <a:sym typeface="+mn-lt"/>
              </a:rPr>
              <a:t>分析代码，发现异常处理代码起始地址为 </a:t>
            </a:r>
            <a:r>
              <a:rPr lang="en-US" altLang="zh-CN" dirty="0">
                <a:cs typeface="+mn-ea"/>
                <a:sym typeface="+mn-lt"/>
              </a:rPr>
              <a:t>0x1105D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DDE5BB-240A-4796-ABCE-A6F81475A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511" y="1992357"/>
            <a:ext cx="2871545" cy="1518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EB054E-D0FC-4196-925E-2281886FFE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766" y="3776313"/>
            <a:ext cx="2415261" cy="2244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F4BA8BD-5B8D-4E87-834E-9CEBD33F591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223113" y="4879197"/>
            <a:ext cx="1422114" cy="12626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58BD0200-5031-4F4F-A2ED-D7A158437EB9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 flipH="1" flipV="1">
            <a:off x="2586337" y="3174221"/>
            <a:ext cx="1661620" cy="816727"/>
          </a:xfrm>
          <a:prstGeom prst="bentConnector2">
            <a:avLst/>
          </a:prstGeom>
          <a:ln w="19050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EE4243D2-C6C4-4922-B5CF-9BB761587837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>
          <a:xfrm>
            <a:off x="6697056" y="2751774"/>
            <a:ext cx="1941341" cy="1024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8A150583-FF4A-4536-A7D5-17E551A130F9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5607561" y="3815396"/>
            <a:ext cx="293605" cy="335281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6848D81-515E-45AC-A80C-B225E4506EE0}"/>
              </a:ext>
            </a:extLst>
          </p:cNvPr>
          <p:cNvSpPr/>
          <p:nvPr/>
        </p:nvSpPr>
        <p:spPr>
          <a:xfrm>
            <a:off x="2664276" y="4818577"/>
            <a:ext cx="1492663" cy="121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4696CB2-1323-4CD3-9994-4A5EC207F54A}"/>
              </a:ext>
            </a:extLst>
          </p:cNvPr>
          <p:cNvCxnSpPr>
            <a:cxnSpLocks/>
          </p:cNvCxnSpPr>
          <p:nvPr/>
        </p:nvCxnSpPr>
        <p:spPr>
          <a:xfrm flipV="1">
            <a:off x="6127357" y="3511190"/>
            <a:ext cx="541434" cy="241831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1F9BB8E-4A4F-438C-876D-F81DB331256B}"/>
              </a:ext>
            </a:extLst>
          </p:cNvPr>
          <p:cNvGrpSpPr/>
          <p:nvPr/>
        </p:nvGrpSpPr>
        <p:grpSpPr>
          <a:xfrm>
            <a:off x="4032246" y="5929509"/>
            <a:ext cx="2095111" cy="699465"/>
            <a:chOff x="3963755" y="6114632"/>
            <a:chExt cx="2095111" cy="69946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48D5B15-DF95-4ACC-9580-26FF0D4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63755" y="6114632"/>
              <a:ext cx="2095111" cy="6994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13B6A32-3B7F-4C22-8E69-C8F0976CBA84}"/>
                </a:ext>
              </a:extLst>
            </p:cNvPr>
            <p:cNvSpPr/>
            <p:nvPr/>
          </p:nvSpPr>
          <p:spPr>
            <a:xfrm>
              <a:off x="4542054" y="6704601"/>
              <a:ext cx="288032" cy="108775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CCC257D-91B5-4D08-9E72-1124C417B818}"/>
              </a:ext>
            </a:extLst>
          </p:cNvPr>
          <p:cNvGrpSpPr/>
          <p:nvPr/>
        </p:nvGrpSpPr>
        <p:grpSpPr>
          <a:xfrm>
            <a:off x="2645227" y="4413395"/>
            <a:ext cx="2865462" cy="931604"/>
            <a:chOff x="2576736" y="4598518"/>
            <a:chExt cx="2865462" cy="93160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9C3618A4-0BD7-460C-A3B9-C5919642424B}"/>
                </a:ext>
              </a:extLst>
            </p:cNvPr>
            <p:cNvGrpSpPr/>
            <p:nvPr/>
          </p:nvGrpSpPr>
          <p:grpSpPr>
            <a:xfrm>
              <a:off x="2576736" y="4598518"/>
              <a:ext cx="2865462" cy="931604"/>
              <a:chOff x="2576736" y="4598518"/>
              <a:chExt cx="2865462" cy="931604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3C507DE-A415-4A2E-8B40-0E089A94C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76736" y="4598518"/>
                <a:ext cx="2865462" cy="93160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02796932-8A52-4225-B717-6A8EA237D9B7}"/>
                  </a:ext>
                </a:extLst>
              </p:cNvPr>
              <p:cNvSpPr/>
              <p:nvPr/>
            </p:nvSpPr>
            <p:spPr>
              <a:xfrm>
                <a:off x="3203959" y="5419047"/>
                <a:ext cx="1001455" cy="104041"/>
              </a:xfrm>
              <a:prstGeom prst="round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3062207-7BAE-4AD5-B9EA-F5D43A7879EF}"/>
                </a:ext>
              </a:extLst>
            </p:cNvPr>
            <p:cNvCxnSpPr/>
            <p:nvPr/>
          </p:nvCxnSpPr>
          <p:spPr>
            <a:xfrm flipH="1">
              <a:off x="3225744" y="5132573"/>
              <a:ext cx="76003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03EA7F-4917-45C8-892E-E3163C9F069D}"/>
              </a:ext>
            </a:extLst>
          </p:cNvPr>
          <p:cNvCxnSpPr>
            <a:cxnSpLocks/>
          </p:cNvCxnSpPr>
          <p:nvPr/>
        </p:nvCxnSpPr>
        <p:spPr>
          <a:xfrm>
            <a:off x="3509323" y="4947450"/>
            <a:ext cx="522923" cy="100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爆炸形: 8 pt  52">
            <a:extLst>
              <a:ext uri="{FF2B5EF4-FFF2-40B4-BE49-F238E27FC236}">
                <a16:creationId xmlns:a16="http://schemas.microsoft.com/office/drawing/2014/main" id="{6A5A9802-07CC-44FE-83BF-C458520A3A11}"/>
              </a:ext>
            </a:extLst>
          </p:cNvPr>
          <p:cNvSpPr/>
          <p:nvPr/>
        </p:nvSpPr>
        <p:spPr>
          <a:xfrm>
            <a:off x="4101644" y="3859075"/>
            <a:ext cx="1980000" cy="1227101"/>
          </a:xfrm>
          <a:custGeom>
            <a:avLst/>
            <a:gdLst>
              <a:gd name="connsiteX0" fmla="*/ 990000 w 1980000"/>
              <a:gd name="connsiteY0" fmla="*/ 329499 h 1227101"/>
              <a:gd name="connsiteX1" fmla="*/ 1331183 w 1980000"/>
              <a:gd name="connsiteY1" fmla="*/ 0 h 1227101"/>
              <a:gd name="connsiteX2" fmla="*/ 1297541 w 1980000"/>
              <a:gd name="connsiteY2" fmla="*/ 302514 h 1227101"/>
              <a:gd name="connsiteX3" fmla="*/ 1684833 w 1980000"/>
              <a:gd name="connsiteY3" fmla="*/ 253203 h 1227101"/>
              <a:gd name="connsiteX4" fmla="*/ 1531016 w 1980000"/>
              <a:gd name="connsiteY4" fmla="*/ 415566 h 1227101"/>
              <a:gd name="connsiteX5" fmla="*/ 1933891 w 1980000"/>
              <a:gd name="connsiteY5" fmla="*/ 462264 h 1227101"/>
              <a:gd name="connsiteX6" fmla="*/ 1613975 w 1980000"/>
              <a:gd name="connsiteY6" fmla="*/ 595087 h 1227101"/>
              <a:gd name="connsiteX7" fmla="*/ 1980000 w 1980000"/>
              <a:gd name="connsiteY7" fmla="*/ 755007 h 1227101"/>
              <a:gd name="connsiteX8" fmla="*/ 1543391 w 1980000"/>
              <a:gd name="connsiteY8" fmla="*/ 735238 h 1227101"/>
              <a:gd name="connsiteX9" fmla="*/ 1663291 w 1980000"/>
              <a:gd name="connsiteY9" fmla="*/ 1027981 h 1227101"/>
              <a:gd name="connsiteX10" fmla="*/ 1285166 w 1980000"/>
              <a:gd name="connsiteY10" fmla="*/ 821305 h 1227101"/>
              <a:gd name="connsiteX11" fmla="*/ 1214308 w 1980000"/>
              <a:gd name="connsiteY11" fmla="*/ 1121263 h 1227101"/>
              <a:gd name="connsiteX12" fmla="*/ 965433 w 1980000"/>
              <a:gd name="connsiteY12" fmla="*/ 848460 h 1227101"/>
              <a:gd name="connsiteX13" fmla="*/ 777791 w 1980000"/>
              <a:gd name="connsiteY13" fmla="*/ 1227101 h 1227101"/>
              <a:gd name="connsiteX14" fmla="*/ 707208 w 1980000"/>
              <a:gd name="connsiteY14" fmla="*/ 887773 h 1227101"/>
              <a:gd name="connsiteX15" fmla="*/ 436516 w 1980000"/>
              <a:gd name="connsiteY15" fmla="*/ 1000825 h 1227101"/>
              <a:gd name="connsiteX16" fmla="*/ 519475 w 1980000"/>
              <a:gd name="connsiteY16" fmla="*/ 791764 h 1227101"/>
              <a:gd name="connsiteX17" fmla="*/ 12375 w 1980000"/>
              <a:gd name="connsiteY17" fmla="*/ 828690 h 1227101"/>
              <a:gd name="connsiteX18" fmla="*/ 341183 w 1980000"/>
              <a:gd name="connsiteY18" fmla="*/ 668940 h 1227101"/>
              <a:gd name="connsiteX19" fmla="*/ 0 w 1980000"/>
              <a:gd name="connsiteY19" fmla="*/ 489420 h 1227101"/>
              <a:gd name="connsiteX20" fmla="*/ 424141 w 1980000"/>
              <a:gd name="connsiteY20" fmla="*/ 432723 h 1227101"/>
              <a:gd name="connsiteX21" fmla="*/ 33916 w 1980000"/>
              <a:gd name="connsiteY21" fmla="*/ 130379 h 1227101"/>
              <a:gd name="connsiteX22" fmla="*/ 670266 w 1980000"/>
              <a:gd name="connsiteY22" fmla="*/ 359040 h 1227101"/>
              <a:gd name="connsiteX23" fmla="*/ 765600 w 1980000"/>
              <a:gd name="connsiteY23" fmla="*/ 130379 h 1227101"/>
              <a:gd name="connsiteX24" fmla="*/ 990000 w 1980000"/>
              <a:gd name="connsiteY24" fmla="*/ 329499 h 122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0000" h="1227101" fill="none" extrusionOk="0">
                <a:moveTo>
                  <a:pt x="990000" y="329499"/>
                </a:moveTo>
                <a:cubicBezTo>
                  <a:pt x="1101897" y="230429"/>
                  <a:pt x="1216281" y="131619"/>
                  <a:pt x="1331183" y="0"/>
                </a:cubicBezTo>
                <a:cubicBezTo>
                  <a:pt x="1316240" y="103073"/>
                  <a:pt x="1295296" y="184230"/>
                  <a:pt x="1297541" y="302514"/>
                </a:cubicBezTo>
                <a:cubicBezTo>
                  <a:pt x="1412281" y="277300"/>
                  <a:pt x="1510124" y="262143"/>
                  <a:pt x="1684833" y="253203"/>
                </a:cubicBezTo>
                <a:cubicBezTo>
                  <a:pt x="1637354" y="296987"/>
                  <a:pt x="1600210" y="353019"/>
                  <a:pt x="1531016" y="415566"/>
                </a:cubicBezTo>
                <a:cubicBezTo>
                  <a:pt x="1721787" y="443662"/>
                  <a:pt x="1750599" y="441433"/>
                  <a:pt x="1933891" y="462264"/>
                </a:cubicBezTo>
                <a:cubicBezTo>
                  <a:pt x="1831360" y="498592"/>
                  <a:pt x="1682807" y="565632"/>
                  <a:pt x="1613975" y="595087"/>
                </a:cubicBezTo>
                <a:cubicBezTo>
                  <a:pt x="1731731" y="641098"/>
                  <a:pt x="1837464" y="698289"/>
                  <a:pt x="1980000" y="755007"/>
                </a:cubicBezTo>
                <a:cubicBezTo>
                  <a:pt x="1780552" y="762611"/>
                  <a:pt x="1708053" y="733783"/>
                  <a:pt x="1543391" y="735238"/>
                </a:cubicBezTo>
                <a:cubicBezTo>
                  <a:pt x="1577866" y="830565"/>
                  <a:pt x="1607396" y="879997"/>
                  <a:pt x="1663291" y="1027981"/>
                </a:cubicBezTo>
                <a:cubicBezTo>
                  <a:pt x="1546140" y="986409"/>
                  <a:pt x="1409096" y="865613"/>
                  <a:pt x="1285166" y="821305"/>
                </a:cubicBezTo>
                <a:cubicBezTo>
                  <a:pt x="1257474" y="925752"/>
                  <a:pt x="1256917" y="997037"/>
                  <a:pt x="1214308" y="1121263"/>
                </a:cubicBezTo>
                <a:cubicBezTo>
                  <a:pt x="1130311" y="1008506"/>
                  <a:pt x="1081831" y="982360"/>
                  <a:pt x="965433" y="848460"/>
                </a:cubicBezTo>
                <a:cubicBezTo>
                  <a:pt x="913043" y="974397"/>
                  <a:pt x="856569" y="1103583"/>
                  <a:pt x="777791" y="1227101"/>
                </a:cubicBezTo>
                <a:cubicBezTo>
                  <a:pt x="735350" y="1090592"/>
                  <a:pt x="733413" y="1027341"/>
                  <a:pt x="707208" y="887773"/>
                </a:cubicBezTo>
                <a:cubicBezTo>
                  <a:pt x="611580" y="932397"/>
                  <a:pt x="529748" y="961966"/>
                  <a:pt x="436516" y="1000825"/>
                </a:cubicBezTo>
                <a:cubicBezTo>
                  <a:pt x="458373" y="954298"/>
                  <a:pt x="485744" y="874486"/>
                  <a:pt x="519475" y="791764"/>
                </a:cubicBezTo>
                <a:cubicBezTo>
                  <a:pt x="377349" y="793331"/>
                  <a:pt x="247271" y="836540"/>
                  <a:pt x="12375" y="828690"/>
                </a:cubicBezTo>
                <a:cubicBezTo>
                  <a:pt x="77706" y="785567"/>
                  <a:pt x="233009" y="719733"/>
                  <a:pt x="341183" y="668940"/>
                </a:cubicBezTo>
                <a:cubicBezTo>
                  <a:pt x="240939" y="606902"/>
                  <a:pt x="67766" y="532675"/>
                  <a:pt x="0" y="489420"/>
                </a:cubicBezTo>
                <a:cubicBezTo>
                  <a:pt x="172202" y="487941"/>
                  <a:pt x="337405" y="440039"/>
                  <a:pt x="424141" y="432723"/>
                </a:cubicBezTo>
                <a:cubicBezTo>
                  <a:pt x="311515" y="343992"/>
                  <a:pt x="192042" y="228764"/>
                  <a:pt x="33916" y="130379"/>
                </a:cubicBezTo>
                <a:cubicBezTo>
                  <a:pt x="344278" y="230609"/>
                  <a:pt x="528740" y="317080"/>
                  <a:pt x="670266" y="359040"/>
                </a:cubicBezTo>
                <a:cubicBezTo>
                  <a:pt x="718858" y="246338"/>
                  <a:pt x="731509" y="231781"/>
                  <a:pt x="765600" y="130379"/>
                </a:cubicBezTo>
                <a:cubicBezTo>
                  <a:pt x="832622" y="172791"/>
                  <a:pt x="889184" y="227536"/>
                  <a:pt x="990000" y="329499"/>
                </a:cubicBezTo>
                <a:close/>
              </a:path>
              <a:path w="1980000" h="1227101" stroke="0" extrusionOk="0">
                <a:moveTo>
                  <a:pt x="990000" y="329499"/>
                </a:moveTo>
                <a:cubicBezTo>
                  <a:pt x="1135250" y="217192"/>
                  <a:pt x="1244915" y="112639"/>
                  <a:pt x="1331183" y="0"/>
                </a:cubicBezTo>
                <a:cubicBezTo>
                  <a:pt x="1328835" y="89470"/>
                  <a:pt x="1307205" y="213659"/>
                  <a:pt x="1297541" y="302514"/>
                </a:cubicBezTo>
                <a:cubicBezTo>
                  <a:pt x="1382375" y="300633"/>
                  <a:pt x="1559133" y="257401"/>
                  <a:pt x="1684833" y="253203"/>
                </a:cubicBezTo>
                <a:cubicBezTo>
                  <a:pt x="1624112" y="305072"/>
                  <a:pt x="1602838" y="349524"/>
                  <a:pt x="1531016" y="415566"/>
                </a:cubicBezTo>
                <a:cubicBezTo>
                  <a:pt x="1649886" y="425371"/>
                  <a:pt x="1827337" y="442505"/>
                  <a:pt x="1933891" y="462264"/>
                </a:cubicBezTo>
                <a:cubicBezTo>
                  <a:pt x="1865113" y="479226"/>
                  <a:pt x="1686712" y="554520"/>
                  <a:pt x="1613975" y="595087"/>
                </a:cubicBezTo>
                <a:cubicBezTo>
                  <a:pt x="1762925" y="675315"/>
                  <a:pt x="1874762" y="715116"/>
                  <a:pt x="1980000" y="755007"/>
                </a:cubicBezTo>
                <a:cubicBezTo>
                  <a:pt x="1867054" y="745394"/>
                  <a:pt x="1698881" y="742369"/>
                  <a:pt x="1543391" y="735238"/>
                </a:cubicBezTo>
                <a:cubicBezTo>
                  <a:pt x="1603127" y="859052"/>
                  <a:pt x="1638924" y="959308"/>
                  <a:pt x="1663291" y="1027981"/>
                </a:cubicBezTo>
                <a:cubicBezTo>
                  <a:pt x="1582304" y="974998"/>
                  <a:pt x="1435312" y="890765"/>
                  <a:pt x="1285166" y="821305"/>
                </a:cubicBezTo>
                <a:cubicBezTo>
                  <a:pt x="1268826" y="935880"/>
                  <a:pt x="1245577" y="1027300"/>
                  <a:pt x="1214308" y="1121263"/>
                </a:cubicBezTo>
                <a:cubicBezTo>
                  <a:pt x="1154177" y="1059640"/>
                  <a:pt x="1055293" y="923918"/>
                  <a:pt x="965433" y="848460"/>
                </a:cubicBezTo>
                <a:cubicBezTo>
                  <a:pt x="874775" y="1026019"/>
                  <a:pt x="831275" y="1076653"/>
                  <a:pt x="777791" y="1227101"/>
                </a:cubicBezTo>
                <a:cubicBezTo>
                  <a:pt x="769342" y="1145992"/>
                  <a:pt x="713239" y="965904"/>
                  <a:pt x="707208" y="887773"/>
                </a:cubicBezTo>
                <a:cubicBezTo>
                  <a:pt x="587928" y="932000"/>
                  <a:pt x="503030" y="970799"/>
                  <a:pt x="436516" y="1000825"/>
                </a:cubicBezTo>
                <a:cubicBezTo>
                  <a:pt x="449186" y="942028"/>
                  <a:pt x="486072" y="864687"/>
                  <a:pt x="519475" y="791764"/>
                </a:cubicBezTo>
                <a:cubicBezTo>
                  <a:pt x="299925" y="799866"/>
                  <a:pt x="257886" y="831885"/>
                  <a:pt x="12375" y="828690"/>
                </a:cubicBezTo>
                <a:cubicBezTo>
                  <a:pt x="124344" y="773618"/>
                  <a:pt x="233141" y="708634"/>
                  <a:pt x="341183" y="668940"/>
                </a:cubicBezTo>
                <a:cubicBezTo>
                  <a:pt x="211051" y="584907"/>
                  <a:pt x="88800" y="522735"/>
                  <a:pt x="0" y="489420"/>
                </a:cubicBezTo>
                <a:cubicBezTo>
                  <a:pt x="191992" y="482432"/>
                  <a:pt x="338306" y="441816"/>
                  <a:pt x="424141" y="432723"/>
                </a:cubicBezTo>
                <a:cubicBezTo>
                  <a:pt x="258926" y="288644"/>
                  <a:pt x="224882" y="270840"/>
                  <a:pt x="33916" y="130379"/>
                </a:cubicBezTo>
                <a:cubicBezTo>
                  <a:pt x="258813" y="227935"/>
                  <a:pt x="505676" y="274353"/>
                  <a:pt x="670266" y="359040"/>
                </a:cubicBezTo>
                <a:cubicBezTo>
                  <a:pt x="692683" y="298815"/>
                  <a:pt x="719935" y="227982"/>
                  <a:pt x="765600" y="130379"/>
                </a:cubicBezTo>
                <a:cubicBezTo>
                  <a:pt x="862513" y="203595"/>
                  <a:pt x="946918" y="281958"/>
                  <a:pt x="990000" y="3294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423296970">
                  <a:prstGeom prst="irregularSeal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触发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除零异常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5C55CA0-8378-4035-8A74-A2A0DDE9487A}"/>
              </a:ext>
            </a:extLst>
          </p:cNvPr>
          <p:cNvCxnSpPr>
            <a:cxnSpLocks/>
          </p:cNvCxnSpPr>
          <p:nvPr/>
        </p:nvCxnSpPr>
        <p:spPr>
          <a:xfrm flipH="1">
            <a:off x="4445427" y="3042673"/>
            <a:ext cx="73608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5746A731-F547-4EEB-A475-C5F693CC7DFB}"/>
              </a:ext>
            </a:extLst>
          </p:cNvPr>
          <p:cNvSpPr txBox="1"/>
          <p:nvPr/>
        </p:nvSpPr>
        <p:spPr>
          <a:xfrm rot="864797">
            <a:off x="6474912" y="4128230"/>
            <a:ext cx="64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间接跳转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BA6DF61-71D4-4E38-A64F-E3B9808B4647}"/>
              </a:ext>
            </a:extLst>
          </p:cNvPr>
          <p:cNvGrpSpPr/>
          <p:nvPr/>
        </p:nvGrpSpPr>
        <p:grpSpPr>
          <a:xfrm>
            <a:off x="4898577" y="6211212"/>
            <a:ext cx="1782615" cy="461665"/>
            <a:chOff x="4898577" y="6396335"/>
            <a:chExt cx="1782615" cy="461665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24A1200-E3E0-4D17-BF7D-4608CFACFC88}"/>
                </a:ext>
              </a:extLst>
            </p:cNvPr>
            <p:cNvSpPr txBox="1"/>
            <p:nvPr/>
          </p:nvSpPr>
          <p:spPr>
            <a:xfrm>
              <a:off x="6307917" y="6396335"/>
              <a:ext cx="373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？</a:t>
              </a: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6C8669B-4C20-4872-B30D-FC6FF57E37BD}"/>
                </a:ext>
              </a:extLst>
            </p:cNvPr>
            <p:cNvCxnSpPr>
              <a:cxnSpLocks/>
              <a:stCxn id="75" idx="1"/>
              <a:endCxn id="54" idx="6"/>
            </p:cNvCxnSpPr>
            <p:nvPr/>
          </p:nvCxnSpPr>
          <p:spPr>
            <a:xfrm flipH="1">
              <a:off x="4898577" y="6627168"/>
              <a:ext cx="1409340" cy="1353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79CBFFC-D2F0-4CD1-874F-522766825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9" y="3799833"/>
            <a:ext cx="2149157" cy="2342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5DD6E2-F33B-4C58-ADAC-0BDC52ABE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3" y="2007064"/>
            <a:ext cx="2172348" cy="1061098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75C92E4-023B-40A8-B10A-C36682F29F75}"/>
              </a:ext>
            </a:extLst>
          </p:cNvPr>
          <p:cNvCxnSpPr>
            <a:cxnSpLocks/>
          </p:cNvCxnSpPr>
          <p:nvPr/>
        </p:nvCxnSpPr>
        <p:spPr>
          <a:xfrm flipH="1">
            <a:off x="8121352" y="1820205"/>
            <a:ext cx="1728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9EA8281-BFC1-4BEB-9E7F-ECDA0189BA06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1158027" y="3068162"/>
            <a:ext cx="1" cy="7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88F13F5-B6EB-432F-963C-20E330503582}"/>
              </a:ext>
            </a:extLst>
          </p:cNvPr>
          <p:cNvSpPr txBox="1"/>
          <p:nvPr/>
        </p:nvSpPr>
        <p:spPr>
          <a:xfrm>
            <a:off x="89033" y="3236379"/>
            <a:ext cx="208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双击进入  主函数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03E14C-08B5-4861-B657-2231A5FE2F9F}"/>
              </a:ext>
            </a:extLst>
          </p:cNvPr>
          <p:cNvSpPr/>
          <p:nvPr/>
        </p:nvSpPr>
        <p:spPr>
          <a:xfrm>
            <a:off x="564029" y="5836917"/>
            <a:ext cx="662601" cy="722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0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6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52CCBA-B9BD-45B6-94AC-720419847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36087"/>
            <a:ext cx="9906000" cy="421289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456" y="1628800"/>
            <a:ext cx="9835306" cy="648072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分析代码，定位到异常处理代码地址 </a:t>
            </a:r>
            <a:r>
              <a:rPr lang="en-US" altLang="zh-CN" dirty="0">
                <a:cs typeface="+mn-ea"/>
                <a:sym typeface="+mn-lt"/>
              </a:rPr>
              <a:t>0x1105D </a:t>
            </a:r>
            <a:r>
              <a:rPr lang="zh-CN" altLang="en-US" dirty="0">
                <a:cs typeface="+mn-ea"/>
                <a:sym typeface="+mn-lt"/>
              </a:rPr>
              <a:t>附近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62DF8E-1A43-44D9-AA6B-CEA23124C999}"/>
              </a:ext>
            </a:extLst>
          </p:cNvPr>
          <p:cNvSpPr/>
          <p:nvPr/>
        </p:nvSpPr>
        <p:spPr>
          <a:xfrm>
            <a:off x="4232920" y="2420888"/>
            <a:ext cx="3168352" cy="15121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285B06-E85B-409C-88A2-B26276BB257F}"/>
              </a:ext>
            </a:extLst>
          </p:cNvPr>
          <p:cNvSpPr/>
          <p:nvPr/>
        </p:nvSpPr>
        <p:spPr>
          <a:xfrm>
            <a:off x="4232920" y="4621953"/>
            <a:ext cx="3168352" cy="118331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4C4839-D9B8-414F-8329-1CB69D6A31A1}"/>
              </a:ext>
            </a:extLst>
          </p:cNvPr>
          <p:cNvSpPr/>
          <p:nvPr/>
        </p:nvSpPr>
        <p:spPr>
          <a:xfrm>
            <a:off x="4232757" y="5825446"/>
            <a:ext cx="3168352" cy="82834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96B00B-4EB7-4C28-A7C5-129E19A8B3D4}"/>
              </a:ext>
            </a:extLst>
          </p:cNvPr>
          <p:cNvGrpSpPr/>
          <p:nvPr/>
        </p:nvGrpSpPr>
        <p:grpSpPr>
          <a:xfrm>
            <a:off x="7401109" y="5301208"/>
            <a:ext cx="2465928" cy="936104"/>
            <a:chOff x="7432285" y="5301208"/>
            <a:chExt cx="2465928" cy="93610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ADD516-566D-4A73-AFEA-C32A89171B11}"/>
                </a:ext>
              </a:extLst>
            </p:cNvPr>
            <p:cNvSpPr txBox="1"/>
            <p:nvPr/>
          </p:nvSpPr>
          <p:spPr>
            <a:xfrm>
              <a:off x="8328553" y="5517232"/>
              <a:ext cx="1569660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异常处理代码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CC7171E-1AF9-4010-810D-800B739AD8F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432285" y="5301208"/>
              <a:ext cx="896268" cy="400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549D1A1-33DC-4E9A-BC52-F3611108CDF7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7432285" y="5701898"/>
              <a:ext cx="896268" cy="535414"/>
            </a:xfrm>
            <a:prstGeom prst="straightConnector1">
              <a:avLst/>
            </a:prstGeom>
            <a:ln>
              <a:solidFill>
                <a:srgbClr val="DBD3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19AADE-0544-4B4A-8D59-CC921A62026B}"/>
              </a:ext>
            </a:extLst>
          </p:cNvPr>
          <p:cNvGrpSpPr/>
          <p:nvPr/>
        </p:nvGrpSpPr>
        <p:grpSpPr>
          <a:xfrm>
            <a:off x="1897488" y="5884718"/>
            <a:ext cx="2331609" cy="550934"/>
            <a:chOff x="1928664" y="5884718"/>
            <a:chExt cx="2331609" cy="55093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09646F8-DE7E-49EC-81AF-FBF41453F1FA}"/>
                </a:ext>
              </a:extLst>
            </p:cNvPr>
            <p:cNvSpPr txBox="1"/>
            <p:nvPr/>
          </p:nvSpPr>
          <p:spPr>
            <a:xfrm>
              <a:off x="1928664" y="6066320"/>
              <a:ext cx="1107996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修复异常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0B481A1-2134-4048-831A-E783A0477E4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3036660" y="5884718"/>
              <a:ext cx="1223613" cy="366268"/>
            </a:xfrm>
            <a:prstGeom prst="straightConnector1">
              <a:avLst/>
            </a:prstGeom>
            <a:ln>
              <a:solidFill>
                <a:srgbClr val="DBD3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B94AC30-4F67-473B-A000-CE055098C183}"/>
              </a:ext>
            </a:extLst>
          </p:cNvPr>
          <p:cNvGrpSpPr/>
          <p:nvPr/>
        </p:nvGrpSpPr>
        <p:grpSpPr>
          <a:xfrm>
            <a:off x="1608507" y="2940318"/>
            <a:ext cx="2624250" cy="704706"/>
            <a:chOff x="1639683" y="2940318"/>
            <a:chExt cx="2624250" cy="70470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5EA1171-FA00-4F15-A9F8-2FD9BFE5B5EC}"/>
                </a:ext>
              </a:extLst>
            </p:cNvPr>
            <p:cNvSpPr txBox="1"/>
            <p:nvPr/>
          </p:nvSpPr>
          <p:spPr>
            <a:xfrm>
              <a:off x="1639683" y="2940318"/>
              <a:ext cx="1569660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引发除零异常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AAAAB3C-DB93-4F1C-887C-F0C8B1C8454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3209343" y="3124984"/>
              <a:ext cx="1054590" cy="52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标注: 弯曲线形 30">
            <a:extLst>
              <a:ext uri="{FF2B5EF4-FFF2-40B4-BE49-F238E27FC236}">
                <a16:creationId xmlns:a16="http://schemas.microsoft.com/office/drawing/2014/main" id="{8FB5FD81-D5FF-43EB-AE57-1385D3BA0A60}"/>
              </a:ext>
            </a:extLst>
          </p:cNvPr>
          <p:cNvSpPr/>
          <p:nvPr/>
        </p:nvSpPr>
        <p:spPr>
          <a:xfrm>
            <a:off x="8058710" y="2564904"/>
            <a:ext cx="1816196" cy="752402"/>
          </a:xfrm>
          <a:prstGeom prst="borderCallout2">
            <a:avLst>
              <a:gd name="adj1" fmla="val 17619"/>
              <a:gd name="adj2" fmla="val -378"/>
              <a:gd name="adj3" fmla="val 18750"/>
              <a:gd name="adj4" fmla="val -16667"/>
              <a:gd name="adj5" fmla="val 126311"/>
              <a:gd name="adj6" fmla="val -3579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受监控的代码段（即 </a:t>
            </a:r>
            <a:r>
              <a:rPr lang="en-US" altLang="zh-CN" dirty="0"/>
              <a:t>try </a:t>
            </a:r>
            <a:r>
              <a:rPr lang="zh-CN" altLang="en-US" dirty="0"/>
              <a:t>语句）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1298AF-2093-4F78-B4ED-B2B89A41F546}"/>
              </a:ext>
            </a:extLst>
          </p:cNvPr>
          <p:cNvSpPr/>
          <p:nvPr/>
        </p:nvSpPr>
        <p:spPr>
          <a:xfrm>
            <a:off x="1525692" y="4615025"/>
            <a:ext cx="792088" cy="175199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730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A7F7D02-D56B-4D87-96AD-E1443B58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9" y="6034979"/>
            <a:ext cx="4095228" cy="562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4DA325-4F89-4F80-ABC7-7FD4CDDF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01" y="2986923"/>
            <a:ext cx="2746278" cy="87386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196791" y="1460805"/>
            <a:ext cx="10102791" cy="1105367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运行程序，在异常触发时查看程序的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链中并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未出现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异常处理代码的起始地址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0x00011072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FDB4CA-1C8B-46FA-9BAE-2EF2ADC72387}"/>
              </a:ext>
            </a:extLst>
          </p:cNvPr>
          <p:cNvSpPr txBox="1"/>
          <p:nvPr/>
        </p:nvSpPr>
        <p:spPr>
          <a:xfrm>
            <a:off x="236897" y="2636652"/>
            <a:ext cx="355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1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按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F9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继续运行，提示除零异常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AEB5D0-F9E6-4201-89CA-564C41005221}"/>
              </a:ext>
            </a:extLst>
          </p:cNvPr>
          <p:cNvSpPr txBox="1"/>
          <p:nvPr/>
        </p:nvSpPr>
        <p:spPr>
          <a:xfrm>
            <a:off x="-220570" y="401726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2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查看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链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DBDC3CC-242B-444F-8232-02E9D01A0D37}"/>
              </a:ext>
            </a:extLst>
          </p:cNvPr>
          <p:cNvSpPr txBox="1"/>
          <p:nvPr/>
        </p:nvSpPr>
        <p:spPr>
          <a:xfrm>
            <a:off x="128464" y="5653465"/>
            <a:ext cx="370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3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查看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  <a:cs typeface="+mn-ea"/>
                <a:sym typeface="+mn-lt"/>
              </a:rPr>
              <a:t>0x00011120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处汇编指令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86891F9-64E9-4009-8206-C5C57B8608C3}"/>
              </a:ext>
            </a:extLst>
          </p:cNvPr>
          <p:cNvSpPr txBox="1"/>
          <p:nvPr/>
        </p:nvSpPr>
        <p:spPr>
          <a:xfrm>
            <a:off x="5438110" y="26217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4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来到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  <a:cs typeface="+mn-ea"/>
                <a:sym typeface="+mn-lt"/>
              </a:rPr>
              <a:t>0x5627F8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处，在该处设断点，按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F9</a:t>
            </a:r>
            <a:endParaRPr lang="zh-CN" altLang="en-US" dirty="0">
              <a:highlight>
                <a:srgbClr val="C0C0C0"/>
              </a:highlight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031F10-7AA1-4119-8EB7-C7FA093D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7570"/>
            <a:ext cx="2443726" cy="870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29590E-05EB-46E3-9BE3-D0E55204C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631" y="4369819"/>
            <a:ext cx="1584634" cy="88635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38D695A-6E53-415F-90D3-7A660B5A93D5}"/>
              </a:ext>
            </a:extLst>
          </p:cNvPr>
          <p:cNvCxnSpPr>
            <a:cxnSpLocks/>
          </p:cNvCxnSpPr>
          <p:nvPr/>
        </p:nvCxnSpPr>
        <p:spPr>
          <a:xfrm flipH="1">
            <a:off x="2216696" y="5025736"/>
            <a:ext cx="883259" cy="62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82ECC0-788B-44F4-A5F1-4BEA0AE15B1B}"/>
              </a:ext>
            </a:extLst>
          </p:cNvPr>
          <p:cNvGrpSpPr/>
          <p:nvPr/>
        </p:nvGrpSpPr>
        <p:grpSpPr>
          <a:xfrm>
            <a:off x="3268948" y="3501009"/>
            <a:ext cx="2116100" cy="2952327"/>
            <a:chOff x="3270424" y="3452943"/>
            <a:chExt cx="2198951" cy="3006800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979AA75-1990-43D0-BCF6-9C831DCE3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424" y="3452943"/>
              <a:ext cx="2198951" cy="300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4ED93F1-1163-4EA4-A092-E00B5F895268}"/>
                </a:ext>
              </a:extLst>
            </p:cNvPr>
            <p:cNvSpPr txBox="1"/>
            <p:nvPr/>
          </p:nvSpPr>
          <p:spPr>
            <a:xfrm rot="18343506">
              <a:off x="3934761" y="5133562"/>
              <a:ext cx="658256" cy="383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00FF"/>
                  </a:solidFill>
                  <a:cs typeface="+mn-ea"/>
                  <a:sym typeface="+mn-lt"/>
                </a:rPr>
                <a:t>双击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71300F52-15BD-4213-95F4-D54213437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737" y="2984652"/>
            <a:ext cx="4486650" cy="69277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9784C8A-9D25-43B7-817C-24E9F1069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035" y="4325041"/>
            <a:ext cx="4808984" cy="2409399"/>
          </a:xfrm>
          <a:prstGeom prst="rect">
            <a:avLst/>
          </a:prstGeom>
        </p:spPr>
      </p:pic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3791685A-9873-4AB6-AA4F-14B442C84EB3}"/>
              </a:ext>
            </a:extLst>
          </p:cNvPr>
          <p:cNvCxnSpPr>
            <a:cxnSpLocks/>
          </p:cNvCxnSpPr>
          <p:nvPr/>
        </p:nvCxnSpPr>
        <p:spPr>
          <a:xfrm>
            <a:off x="8337376" y="4855083"/>
            <a:ext cx="576064" cy="216024"/>
          </a:xfrm>
          <a:prstGeom prst="curvedConnector3">
            <a:avLst>
              <a:gd name="adj1" fmla="val 98702"/>
            </a:avLst>
          </a:prstGeom>
          <a:ln w="19050">
            <a:solidFill>
              <a:srgbClr val="FF00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93C9850-DABA-4B78-A301-54CE2EA8DAB3}"/>
              </a:ext>
            </a:extLst>
          </p:cNvPr>
          <p:cNvSpPr txBox="1"/>
          <p:nvPr/>
        </p:nvSpPr>
        <p:spPr>
          <a:xfrm>
            <a:off x="5438110" y="3955709"/>
            <a:ext cx="46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5 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按</a:t>
            </a:r>
            <a:r>
              <a:rPr lang="en-US" altLang="zh-CN" dirty="0">
                <a:highlight>
                  <a:srgbClr val="C0C0C0"/>
                </a:highlight>
                <a:cs typeface="+mn-ea"/>
                <a:sym typeface="+mn-lt"/>
              </a:rPr>
              <a:t>F8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，一直单步步过运行至 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  <a:cs typeface="+mn-ea"/>
                <a:sym typeface="+mn-lt"/>
              </a:rPr>
              <a:t>0x65287B</a:t>
            </a:r>
            <a:r>
              <a:rPr lang="zh-CN" altLang="en-US" dirty="0">
                <a:highlight>
                  <a:srgbClr val="C0C0C0"/>
                </a:highlight>
                <a:cs typeface="+mn-ea"/>
                <a:sym typeface="+mn-lt"/>
              </a:rPr>
              <a:t>处</a:t>
            </a:r>
          </a:p>
        </p:txBody>
      </p:sp>
    </p:spTree>
    <p:extLst>
      <p:ext uri="{BB962C8B-B14F-4D97-AF65-F5344CB8AC3E}">
        <p14:creationId xmlns:p14="http://schemas.microsoft.com/office/powerpoint/2010/main" val="4098350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5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A3F833A-3EB8-4B5C-AF11-E9520F98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829" y="3790355"/>
            <a:ext cx="2829488" cy="109049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C63315F-A713-45E9-8C10-FADEDC74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694" y="2025907"/>
            <a:ext cx="2808312" cy="15789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714C68-48DC-4AAF-8C8E-82D07A65B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56" y="5633584"/>
            <a:ext cx="3212690" cy="921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6BCDBA-ACFF-488E-9133-346A32B9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4" y="2013235"/>
            <a:ext cx="2367942" cy="250757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456" y="1412776"/>
            <a:ext cx="9642276" cy="817882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查看程序完整的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链（断点并运行至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0x1105D </a:t>
            </a:r>
            <a:r>
              <a:rPr lang="zh-CN" altLang="en-US" dirty="0">
                <a:cs typeface="+mn-ea"/>
                <a:sym typeface="+mn-lt"/>
              </a:rPr>
              <a:t>处）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实验一：使用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语言添加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dirty="0">
                <a:cs typeface="+mn-ea"/>
                <a:sym typeface="+mn-lt"/>
              </a:rPr>
              <a:t> 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08C0B5-F25C-4EF0-A57F-79F5744E35EA}"/>
              </a:ext>
            </a:extLst>
          </p:cNvPr>
          <p:cNvCxnSpPr>
            <a:cxnSpLocks/>
          </p:cNvCxnSpPr>
          <p:nvPr/>
        </p:nvCxnSpPr>
        <p:spPr>
          <a:xfrm flipH="1">
            <a:off x="624281" y="4232777"/>
            <a:ext cx="360040" cy="185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F5EFC8-3AEE-482F-814F-80F130A2F32E}"/>
              </a:ext>
            </a:extLst>
          </p:cNvPr>
          <p:cNvCxnSpPr>
            <a:cxnSpLocks/>
          </p:cNvCxnSpPr>
          <p:nvPr/>
        </p:nvCxnSpPr>
        <p:spPr>
          <a:xfrm flipV="1">
            <a:off x="1550032" y="2504585"/>
            <a:ext cx="2494662" cy="352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0DFA51F-3BBD-49D1-B49D-0675B5E8F79E}"/>
              </a:ext>
            </a:extLst>
          </p:cNvPr>
          <p:cNvCxnSpPr>
            <a:cxnSpLocks/>
          </p:cNvCxnSpPr>
          <p:nvPr/>
        </p:nvCxnSpPr>
        <p:spPr>
          <a:xfrm flipH="1">
            <a:off x="4247042" y="2474272"/>
            <a:ext cx="344608" cy="131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647C5E5-8BFA-46BA-8013-3C627293E9CC}"/>
              </a:ext>
            </a:extLst>
          </p:cNvPr>
          <p:cNvSpPr txBox="1"/>
          <p:nvPr/>
        </p:nvSpPr>
        <p:spPr>
          <a:xfrm rot="18310933">
            <a:off x="1428357" y="4094345"/>
            <a:ext cx="264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C0C0C0"/>
                </a:highlight>
                <a:cs typeface="+mn-ea"/>
                <a:sym typeface="+mn-lt"/>
              </a:rPr>
              <a:t>在栈区，按</a:t>
            </a:r>
            <a:r>
              <a:rPr lang="en-US" altLang="zh-CN" sz="1200" dirty="0" err="1">
                <a:highlight>
                  <a:srgbClr val="C0C0C0"/>
                </a:highlight>
                <a:cs typeface="+mn-ea"/>
                <a:sym typeface="+mn-lt"/>
              </a:rPr>
              <a:t>Ctrl+G</a:t>
            </a:r>
            <a:r>
              <a:rPr lang="en-US" altLang="zh-CN" sz="1200" dirty="0">
                <a:highlight>
                  <a:srgbClr val="C0C0C0"/>
                </a:highlight>
                <a:cs typeface="+mn-ea"/>
                <a:sym typeface="+mn-lt"/>
              </a:rPr>
              <a:t> </a:t>
            </a:r>
            <a:r>
              <a:rPr lang="zh-CN" altLang="en-US" sz="1200" dirty="0">
                <a:highlight>
                  <a:srgbClr val="C0C0C0"/>
                </a:highlight>
                <a:cs typeface="+mn-ea"/>
                <a:sym typeface="+mn-lt"/>
              </a:rPr>
              <a:t>跳转到 </a:t>
            </a:r>
            <a:r>
              <a:rPr lang="en-US" altLang="zh-CN" sz="1200" dirty="0">
                <a:highlight>
                  <a:srgbClr val="C0C0C0"/>
                </a:highlight>
                <a:cs typeface="+mn-ea"/>
                <a:sym typeface="+mn-lt"/>
              </a:rPr>
              <a:t>0x001AFF10</a:t>
            </a:r>
            <a:endParaRPr lang="zh-CN" altLang="en-US" sz="1200" dirty="0">
              <a:highlight>
                <a:srgbClr val="C0C0C0"/>
              </a:highlight>
              <a:cs typeface="+mn-ea"/>
              <a:sym typeface="+mn-lt"/>
            </a:endParaRPr>
          </a:p>
        </p:txBody>
      </p:sp>
      <p:graphicFrame>
        <p:nvGraphicFramePr>
          <p:cNvPr id="47" name="表格 47">
            <a:extLst>
              <a:ext uri="{FF2B5EF4-FFF2-40B4-BE49-F238E27FC236}">
                <a16:creationId xmlns:a16="http://schemas.microsoft.com/office/drawing/2014/main" id="{D586508F-F0FC-4355-82EC-D6523CD20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78263"/>
              </p:ext>
            </p:extLst>
          </p:nvPr>
        </p:nvGraphicFramePr>
        <p:xfrm>
          <a:off x="7648472" y="3217737"/>
          <a:ext cx="1975448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654096">
                  <a:extLst>
                    <a:ext uri="{9D8B030D-6E8A-4147-A177-3AD203B41FA5}">
                      <a16:colId xmlns:a16="http://schemas.microsoft.com/office/drawing/2014/main" val="3922575511"/>
                    </a:ext>
                  </a:extLst>
                </a:gridCol>
                <a:gridCol w="1321352">
                  <a:extLst>
                    <a:ext uri="{9D8B030D-6E8A-4147-A177-3AD203B41FA5}">
                      <a16:colId xmlns:a16="http://schemas.microsoft.com/office/drawing/2014/main" val="33158454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SEH Chain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8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No.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Virtual </a:t>
                      </a:r>
                      <a:r>
                        <a:rPr lang="en-US" altLang="zh-CN" sz="14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Addr</a:t>
                      </a:r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.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0x001AFF10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4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0x001AFF60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0x001AFFCC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1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0x001AFFE4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3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0xFFFFFFFF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75916"/>
                  </a:ext>
                </a:extLst>
              </a:tr>
            </a:tbl>
          </a:graphicData>
        </a:graphic>
      </p:graphicFrame>
      <p:sp>
        <p:nvSpPr>
          <p:cNvPr id="53" name="右大括号 52">
            <a:extLst>
              <a:ext uri="{FF2B5EF4-FFF2-40B4-BE49-F238E27FC236}">
                <a16:creationId xmlns:a16="http://schemas.microsoft.com/office/drawing/2014/main" id="{60D4379C-C3BF-40A6-B372-5E16217CE9F4}"/>
              </a:ext>
            </a:extLst>
          </p:cNvPr>
          <p:cNvSpPr/>
          <p:nvPr/>
        </p:nvSpPr>
        <p:spPr>
          <a:xfrm>
            <a:off x="7144004" y="2847175"/>
            <a:ext cx="274588" cy="3352285"/>
          </a:xfrm>
          <a:prstGeom prst="rightBrace">
            <a:avLst>
              <a:gd name="adj1" fmla="val 800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3F7FC00-1C41-4CB5-AA88-03D3487FC9FD}"/>
              </a:ext>
            </a:extLst>
          </p:cNvPr>
          <p:cNvCxnSpPr>
            <a:cxnSpLocks/>
          </p:cNvCxnSpPr>
          <p:nvPr/>
        </p:nvCxnSpPr>
        <p:spPr>
          <a:xfrm flipH="1">
            <a:off x="1848417" y="1860504"/>
            <a:ext cx="2880320" cy="12947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3BACD0D-BCB4-4617-92F3-3A51BF1DFE15}"/>
              </a:ext>
            </a:extLst>
          </p:cNvPr>
          <p:cNvSpPr txBox="1"/>
          <p:nvPr/>
        </p:nvSpPr>
        <p:spPr>
          <a:xfrm>
            <a:off x="822622" y="47538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双击</a:t>
            </a:r>
            <a:endParaRPr lang="en-US" altLang="zh-CN" b="1" dirty="0">
              <a:solidFill>
                <a:srgbClr val="0000FF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跳转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1FC1F10-595B-4102-9296-454877AB806E}"/>
              </a:ext>
            </a:extLst>
          </p:cNvPr>
          <p:cNvSpPr/>
          <p:nvPr/>
        </p:nvSpPr>
        <p:spPr>
          <a:xfrm>
            <a:off x="866827" y="6084464"/>
            <a:ext cx="837573" cy="11499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DA4304-B9EE-44F1-8000-86DF46C1E540}"/>
              </a:ext>
            </a:extLst>
          </p:cNvPr>
          <p:cNvSpPr txBox="1"/>
          <p:nvPr/>
        </p:nvSpPr>
        <p:spPr>
          <a:xfrm>
            <a:off x="5038930" y="205075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按 </a:t>
            </a:r>
            <a:r>
              <a:rPr lang="en-US" altLang="zh-CN" b="1" dirty="0">
                <a:solidFill>
                  <a:srgbClr val="0000FF"/>
                </a:solidFill>
                <a:cs typeface="+mn-ea"/>
                <a:sym typeface="+mn-lt"/>
              </a:rPr>
              <a:t>Enter </a:t>
            </a:r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跳转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217166A-220C-4527-9F98-895A01293D39}"/>
              </a:ext>
            </a:extLst>
          </p:cNvPr>
          <p:cNvSpPr txBox="1"/>
          <p:nvPr/>
        </p:nvSpPr>
        <p:spPr>
          <a:xfrm>
            <a:off x="5048126" y="408411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按 </a:t>
            </a:r>
            <a:r>
              <a:rPr lang="en-US" altLang="zh-CN" b="1" dirty="0">
                <a:solidFill>
                  <a:srgbClr val="0000FF"/>
                </a:solidFill>
                <a:cs typeface="+mn-ea"/>
                <a:sym typeface="+mn-lt"/>
              </a:rPr>
              <a:t>Enter </a:t>
            </a:r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跳转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A885264-B65B-4801-B297-8BCA5319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727" y="5080900"/>
            <a:ext cx="2831148" cy="1672157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CE171AA-436F-4F01-ABF6-28E9C7040387}"/>
              </a:ext>
            </a:extLst>
          </p:cNvPr>
          <p:cNvCxnSpPr>
            <a:cxnSpLocks/>
          </p:cNvCxnSpPr>
          <p:nvPr/>
        </p:nvCxnSpPr>
        <p:spPr>
          <a:xfrm flipH="1">
            <a:off x="4309103" y="3872737"/>
            <a:ext cx="538604" cy="143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46FC39-B587-4614-A765-837F2F129AB2}"/>
              </a:ext>
            </a:extLst>
          </p:cNvPr>
          <p:cNvCxnSpPr>
            <a:cxnSpLocks/>
          </p:cNvCxnSpPr>
          <p:nvPr/>
        </p:nvCxnSpPr>
        <p:spPr>
          <a:xfrm flipH="1">
            <a:off x="4440705" y="5400144"/>
            <a:ext cx="288032" cy="632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C7B64E01-9CFB-4F65-A3BE-D67C2F5DE9CE}"/>
              </a:ext>
            </a:extLst>
          </p:cNvPr>
          <p:cNvSpPr/>
          <p:nvPr/>
        </p:nvSpPr>
        <p:spPr>
          <a:xfrm>
            <a:off x="4076053" y="6022585"/>
            <a:ext cx="975617" cy="10803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A4014DB-9CFF-4C54-8EAF-DD6FC0066E59}"/>
              </a:ext>
            </a:extLst>
          </p:cNvPr>
          <p:cNvSpPr txBox="1"/>
          <p:nvPr/>
        </p:nvSpPr>
        <p:spPr>
          <a:xfrm>
            <a:off x="5011822" y="554764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cs typeface="+mn-ea"/>
                <a:sym typeface="+mn-lt"/>
              </a:rPr>
              <a:t>SEH</a:t>
            </a:r>
            <a:r>
              <a:rPr lang="zh-CN" altLang="en-US" b="1" dirty="0">
                <a:solidFill>
                  <a:srgbClr val="0000FF"/>
                </a:solidFill>
                <a:cs typeface="+mn-ea"/>
                <a:sym typeface="+mn-lt"/>
              </a:rPr>
              <a:t>链结束</a:t>
            </a:r>
          </a:p>
        </p:txBody>
      </p:sp>
    </p:spTree>
    <p:extLst>
      <p:ext uri="{BB962C8B-B14F-4D97-AF65-F5344CB8AC3E}">
        <p14:creationId xmlns:p14="http://schemas.microsoft.com/office/powerpoint/2010/main" val="121578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28" grpId="0"/>
      <p:bldP spid="31" grpId="0" animBg="1"/>
      <p:bldP spid="39" grpId="0"/>
      <p:bldP spid="44" grpId="0"/>
      <p:bldP spid="50" grpId="0" animBg="1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888432"/>
          </a:xfrm>
        </p:spPr>
        <p:txBody>
          <a:bodyPr/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实验内容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实验二为编程实验，实现口令匹配程序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实验要求使用内联汇编块，注册自定义的异常处理函数，在异常处理函数中实现口令匹配功能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因为一般调试人员不调试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链，这是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利用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实现反调功能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的一种方式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</p:spTree>
    <p:extLst>
      <p:ext uri="{BB962C8B-B14F-4D97-AF65-F5344CB8AC3E}">
        <p14:creationId xmlns:p14="http://schemas.microsoft.com/office/powerpoint/2010/main" val="532248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0183" y="1472984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示例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异常处理函数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52865"/>
              </p:ext>
            </p:extLst>
          </p:nvPr>
        </p:nvGraphicFramePr>
        <p:xfrm>
          <a:off x="1424608" y="2708920"/>
          <a:ext cx="7200800" cy="3888432"/>
        </p:xfrm>
        <a:graphic>
          <a:graphicData uri="http://schemas.openxmlformats.org/drawingml/2006/table">
            <a:tbl>
              <a:tblPr/>
              <a:tblGrid>
                <a:gridCol w="72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84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EXCEPTION_DISPOSITION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__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cdecl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except_handler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struct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_EXCEPTION_RECORD 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ExceptionRecord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void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EstabliSEHrFrame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struct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_CONTEXT 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ContextRecord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void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DispatcherContext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异常处理函数中口令匹配逻辑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if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strcmp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input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pw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)==</a:t>
                      </a:r>
                      <a:r>
                        <a:rPr lang="en-US" sz="12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){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    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printf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“Ok, you are here. Congratulations!\n"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else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    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printf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“Ok, you are here. But your pw is wrong!\n"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system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"pause"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exit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);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完成口令匹配后结束进程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——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否则因为没有对异常代码进行处理，所以该进程会一直在触发异常和异常处理之间循环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返回，告知</a:t>
                      </a:r>
                      <a:r>
                        <a:rPr lang="en-US" sz="1200" kern="0" dirty="0" err="1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os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继续执行异常代码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200" b="1" kern="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return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ExceptionContinueExecution</a:t>
                      </a: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2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7546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示例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使用内联汇编块添加</a:t>
            </a:r>
            <a:r>
              <a:rPr lang="en-US" altLang="zh-CN" dirty="0">
                <a:cs typeface="+mn-ea"/>
                <a:sym typeface="+mn-lt"/>
              </a:rPr>
              <a:t>SEH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623413"/>
              </p:ext>
            </p:extLst>
          </p:nvPr>
        </p:nvGraphicFramePr>
        <p:xfrm>
          <a:off x="333849" y="3618345"/>
          <a:ext cx="4907183" cy="1800200"/>
        </p:xfrm>
        <a:graphic>
          <a:graphicData uri="http://schemas.openxmlformats.org/drawingml/2006/table">
            <a:tbl>
              <a:tblPr/>
              <a:tblGrid>
                <a:gridCol w="4907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02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 handler 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=(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DWORD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</a:t>
                      </a:r>
                      <a:r>
                        <a:rPr lang="en-US" sz="16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except_handler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r>
                        <a:rPr lang="zh-CN" sz="1600" kern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注册异常处理函数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__</a:t>
                      </a:r>
                      <a:r>
                        <a:rPr lang="en-US" sz="16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asm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push handler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push FS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:[</a:t>
                      </a:r>
                      <a:r>
                        <a:rPr lang="en-US" sz="16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];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</a:t>
                      </a:r>
                      <a:r>
                        <a:rPr lang="en-US" sz="16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mov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FS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:[</a:t>
                      </a:r>
                      <a:r>
                        <a:rPr lang="en-US" sz="1600" kern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],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 ESP</a:t>
                      </a: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;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</a:t>
                      </a:r>
                      <a:endParaRPr lang="zh-CN" sz="16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DD84B828-83C9-4C4E-A030-F2C834527381}"/>
              </a:ext>
            </a:extLst>
          </p:cNvPr>
          <p:cNvGrpSpPr/>
          <p:nvPr/>
        </p:nvGrpSpPr>
        <p:grpSpPr>
          <a:xfrm>
            <a:off x="5158566" y="2636912"/>
            <a:ext cx="4788991" cy="3463636"/>
            <a:chOff x="3796145" y="979055"/>
            <a:chExt cx="4788991" cy="34636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9C94DE9-6637-4D59-9454-7070B18A99E4}"/>
                </a:ext>
              </a:extLst>
            </p:cNvPr>
            <p:cNvSpPr/>
            <p:nvPr/>
          </p:nvSpPr>
          <p:spPr>
            <a:xfrm>
              <a:off x="4922982" y="979055"/>
              <a:ext cx="1043709" cy="3463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60C133E-2ADE-4350-8CF6-D3B980BB2E0E}"/>
                </a:ext>
              </a:extLst>
            </p:cNvPr>
            <p:cNvSpPr txBox="1"/>
            <p:nvPr/>
          </p:nvSpPr>
          <p:spPr>
            <a:xfrm>
              <a:off x="3796145" y="113607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FS:[0]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D1FD60B-5242-4E3E-9540-B80C8B6ACDF0}"/>
                </a:ext>
              </a:extLst>
            </p:cNvPr>
            <p:cNvSpPr txBox="1"/>
            <p:nvPr/>
          </p:nvSpPr>
          <p:spPr>
            <a:xfrm>
              <a:off x="6848763" y="1320739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异常处理函数</a:t>
              </a:r>
              <a:r>
                <a:rPr lang="en-US" altLang="zh-CN" dirty="0">
                  <a:cs typeface="+mn-ea"/>
                  <a:sym typeface="+mn-lt"/>
                </a:rPr>
                <a:t>A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CF9A9B7-FE6D-4AA9-B4C7-FD66BA649453}"/>
                </a:ext>
              </a:extLst>
            </p:cNvPr>
            <p:cNvSpPr txBox="1"/>
            <p:nvPr/>
          </p:nvSpPr>
          <p:spPr>
            <a:xfrm>
              <a:off x="6823362" y="2581741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异常处理函数</a:t>
              </a:r>
              <a:r>
                <a:rPr lang="en-US" altLang="zh-CN" dirty="0">
                  <a:cs typeface="+mn-ea"/>
                  <a:sym typeface="+mn-lt"/>
                </a:rPr>
                <a:t>B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8DD3B7-609E-44F7-BE87-5E38B51BDFFC}"/>
                </a:ext>
              </a:extLst>
            </p:cNvPr>
            <p:cNvSpPr txBox="1"/>
            <p:nvPr/>
          </p:nvSpPr>
          <p:spPr>
            <a:xfrm>
              <a:off x="6848763" y="3722262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异常处理函数</a:t>
              </a:r>
              <a:r>
                <a:rPr lang="en-US" altLang="zh-CN" dirty="0">
                  <a:cs typeface="+mn-ea"/>
                  <a:sym typeface="+mn-lt"/>
                </a:rPr>
                <a:t>C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745784-2A6C-456E-BAE6-D190F029A816}"/>
                </a:ext>
              </a:extLst>
            </p:cNvPr>
            <p:cNvSpPr txBox="1"/>
            <p:nvPr/>
          </p:nvSpPr>
          <p:spPr>
            <a:xfrm>
              <a:off x="4922982" y="1043679"/>
              <a:ext cx="1043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Next</a:t>
              </a:r>
            </a:p>
            <a:p>
              <a:pPr algn="ctr"/>
              <a:r>
                <a:rPr lang="en-US" altLang="zh-CN" dirty="0">
                  <a:cs typeface="+mn-ea"/>
                  <a:sym typeface="+mn-lt"/>
                </a:rPr>
                <a:t>Handler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E288324-2969-4FAD-B2AA-465631C5AC56}"/>
                </a:ext>
              </a:extLst>
            </p:cNvPr>
            <p:cNvSpPr txBox="1"/>
            <p:nvPr/>
          </p:nvSpPr>
          <p:spPr>
            <a:xfrm>
              <a:off x="4971432" y="2253887"/>
              <a:ext cx="995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Next</a:t>
              </a:r>
            </a:p>
            <a:p>
              <a:pPr algn="ctr"/>
              <a:r>
                <a:rPr lang="en-US" altLang="zh-CN" dirty="0">
                  <a:cs typeface="+mn-ea"/>
                  <a:sym typeface="+mn-lt"/>
                </a:rPr>
                <a:t>Handler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74DA28-5EB0-4B11-AAA0-547A232B7314}"/>
                </a:ext>
              </a:extLst>
            </p:cNvPr>
            <p:cNvSpPr txBox="1"/>
            <p:nvPr/>
          </p:nvSpPr>
          <p:spPr>
            <a:xfrm>
              <a:off x="4971432" y="3464095"/>
              <a:ext cx="995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-1</a:t>
              </a:r>
            </a:p>
            <a:p>
              <a:pPr algn="ctr"/>
              <a:r>
                <a:rPr lang="en-US" altLang="zh-CN" dirty="0">
                  <a:cs typeface="+mn-ea"/>
                  <a:sym typeface="+mn-lt"/>
                </a:rPr>
                <a:t>Handler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4E2F37BA-93DF-4F57-B00C-1626BB324CEF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4596364" y="1320739"/>
              <a:ext cx="3266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4EF1E8B3-EABD-4033-8E2F-46845BE2B3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8220" y="1896576"/>
              <a:ext cx="985818" cy="203476"/>
            </a:xfrm>
            <a:prstGeom prst="bentConnector3">
              <a:avLst>
                <a:gd name="adj1" fmla="val 9954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604901BE-4657-4242-A37A-A2238C3EE149}"/>
                </a:ext>
              </a:extLst>
            </p:cNvPr>
            <p:cNvCxnSpPr>
              <a:cxnSpLocks/>
              <a:stCxn id="15" idx="1"/>
              <a:endCxn id="16" idx="1"/>
            </p:cNvCxnSpPr>
            <p:nvPr/>
          </p:nvCxnSpPr>
          <p:spPr>
            <a:xfrm rot="10800000" flipV="1">
              <a:off x="4971432" y="2577053"/>
              <a:ext cx="12700" cy="121020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255522C-F81C-4F07-866F-3B7BBB304FB0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5966691" y="1505405"/>
              <a:ext cx="882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CC36092-9516-4615-A8EF-EA6D9E651F3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979391" y="2766407"/>
              <a:ext cx="843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85EE395-5EE3-4CF0-B2D9-6EFFDD325DD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987761" y="3906928"/>
              <a:ext cx="861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9978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3744416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运行示例程序，程序中会产生除零异常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产生异常后，程序会调用异常处理函数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异常处理函数将根据口令匹配逻辑进行显示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输入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错误口令</a:t>
            </a:r>
            <a:r>
              <a:rPr lang="zh-CN" altLang="en-US" dirty="0">
                <a:cs typeface="+mn-ea"/>
                <a:sym typeface="+mn-lt"/>
              </a:rPr>
              <a:t>，结果如下：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输入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正确口令</a:t>
            </a:r>
            <a:r>
              <a:rPr lang="zh-CN" altLang="en-US" dirty="0">
                <a:cs typeface="+mn-ea"/>
                <a:sym typeface="+mn-lt"/>
              </a:rPr>
              <a:t>，结果如下</a:t>
            </a: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0D5C90-5E49-4E46-A434-5CAE6660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6784" y="3704868"/>
            <a:ext cx="6170919" cy="960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C0F7FD-1077-46F6-A449-7266300C7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920" y="5419211"/>
            <a:ext cx="6206646" cy="10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692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计算机系统中的异常机制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程序异常及异常处理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Windows</a:t>
            </a:r>
            <a:r>
              <a:rPr lang="zh-CN" altLang="en-US" dirty="0">
                <a:cs typeface="+mn-ea"/>
                <a:sym typeface="+mn-lt"/>
              </a:rPr>
              <a:t>异常处理流程</a:t>
            </a:r>
          </a:p>
          <a:p>
            <a:r>
              <a:rPr lang="zh-CN" altLang="en-US" dirty="0">
                <a:cs typeface="+mn-ea"/>
                <a:sym typeface="+mn-lt"/>
              </a:rPr>
              <a:t>四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结构化异常处理机制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五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反调原理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六</a:t>
            </a:r>
            <a:r>
              <a:rPr lang="en-US" altLang="zh-CN" dirty="0">
                <a:cs typeface="+mn-ea"/>
                <a:sym typeface="+mn-lt"/>
              </a:rPr>
              <a:t>. SEH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22781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实验二示例展示了如何利用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技术实现程序的反调功能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在利用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实现反调功能时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程序真正的功能，隐藏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在异常处理函数中实现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在主程序中，可以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通过触发异常来调用异常处理函数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  <p:sp>
        <p:nvSpPr>
          <p:cNvPr id="2" name="卷形: 垂直 1">
            <a:extLst>
              <a:ext uri="{FF2B5EF4-FFF2-40B4-BE49-F238E27FC236}">
                <a16:creationId xmlns:a16="http://schemas.microsoft.com/office/drawing/2014/main" id="{0A137AC0-9EE5-4953-9EFD-98BDDA5188D7}"/>
              </a:ext>
            </a:extLst>
          </p:cNvPr>
          <p:cNvSpPr/>
          <p:nvPr/>
        </p:nvSpPr>
        <p:spPr>
          <a:xfrm>
            <a:off x="3325012" y="4797152"/>
            <a:ext cx="1195940" cy="172819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上一张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27473DB-C1A5-404A-AA25-88DD2770E079}"/>
              </a:ext>
            </a:extLst>
          </p:cNvPr>
          <p:cNvSpPr/>
          <p:nvPr/>
        </p:nvSpPr>
        <p:spPr>
          <a:xfrm>
            <a:off x="3685052" y="5517232"/>
            <a:ext cx="432048" cy="288032"/>
          </a:xfrm>
          <a:prstGeom prst="actionButtonRetur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文档 6">
            <a:extLst>
              <a:ext uri="{FF2B5EF4-FFF2-40B4-BE49-F238E27FC236}">
                <a16:creationId xmlns:a16="http://schemas.microsoft.com/office/drawing/2014/main" id="{EDD658C3-D4DC-4138-B065-4EE4F73BE499}"/>
              </a:ext>
            </a:extLst>
          </p:cNvPr>
          <p:cNvSpPr/>
          <p:nvPr/>
        </p:nvSpPr>
        <p:spPr>
          <a:xfrm>
            <a:off x="6946812" y="5167113"/>
            <a:ext cx="2470684" cy="988269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 </a:t>
            </a:r>
            <a:r>
              <a:rPr lang="zh-CN" altLang="en-US" dirty="0">
                <a:solidFill>
                  <a:schemeClr val="tx1"/>
                </a:solidFill>
              </a:rPr>
              <a:t>执行程序真正的功能</a:t>
            </a: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2F730E61-E9C6-4AAD-8E6E-AE94F6CB0822}"/>
              </a:ext>
            </a:extLst>
          </p:cNvPr>
          <p:cNvSpPr/>
          <p:nvPr/>
        </p:nvSpPr>
        <p:spPr>
          <a:xfrm>
            <a:off x="4713458" y="5121188"/>
            <a:ext cx="1845117" cy="1080120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 </a:t>
            </a:r>
            <a:r>
              <a:rPr lang="zh-CN" altLang="en-US" dirty="0">
                <a:solidFill>
                  <a:schemeClr val="tx1"/>
                </a:solidFill>
              </a:rPr>
              <a:t>异常处理</a:t>
            </a:r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B24855FE-2E39-4D8D-8434-99D7210C2ACA}"/>
              </a:ext>
            </a:extLst>
          </p:cNvPr>
          <p:cNvSpPr/>
          <p:nvPr/>
        </p:nvSpPr>
        <p:spPr>
          <a:xfrm>
            <a:off x="488504" y="5013176"/>
            <a:ext cx="2232248" cy="1008112"/>
          </a:xfrm>
          <a:prstGeom prst="cloudCallout">
            <a:avLst>
              <a:gd name="adj1" fmla="val 90067"/>
              <a:gd name="adj2" fmla="val 12477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 </a:t>
            </a:r>
            <a:r>
              <a:rPr lang="zh-CN" altLang="en-US" dirty="0">
                <a:solidFill>
                  <a:schemeClr val="tx1"/>
                </a:solidFill>
              </a:rPr>
              <a:t>触发异常</a:t>
            </a:r>
          </a:p>
        </p:txBody>
      </p:sp>
    </p:spTree>
    <p:extLst>
      <p:ext uri="{BB962C8B-B14F-4D97-AF65-F5344CB8AC3E}">
        <p14:creationId xmlns:p14="http://schemas.microsoft.com/office/powerpoint/2010/main" val="2140916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7150" y="1516534"/>
            <a:ext cx="9777536" cy="5196376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如上实现了一种简单的反调方案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但一旦分析者对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进行分析，就会暴露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需隐藏在不能被调试的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链中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通常情况下，为了反调，</a:t>
            </a:r>
            <a:r>
              <a:rPr lang="zh-CN" altLang="en-US" u="sng" dirty="0">
                <a:cs typeface="+mn-ea"/>
                <a:sym typeface="+mn-lt"/>
              </a:rPr>
              <a:t>一般不会采用内联汇编方式去主动注册异常处理函数</a:t>
            </a:r>
            <a:endParaRPr lang="en-US" altLang="zh-CN" u="sng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因为，通过内联汇编方式主动注册的异常处理函数会直接显示在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链</a:t>
            </a:r>
            <a:r>
              <a:rPr lang="zh-CN" altLang="en-US" dirty="0">
                <a:cs typeface="+mn-ea"/>
                <a:sym typeface="+mn-lt"/>
              </a:rPr>
              <a:t>中，很容易被发现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而像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_try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_except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添加的异常处理代码不会直接显示在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链</a:t>
            </a:r>
            <a:r>
              <a:rPr lang="zh-CN" altLang="en-US" dirty="0">
                <a:cs typeface="+mn-ea"/>
                <a:sym typeface="+mn-lt"/>
              </a:rPr>
              <a:t>中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它们是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编译器在编译后才添加到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链</a:t>
            </a:r>
            <a:r>
              <a:rPr lang="zh-CN" altLang="en-US" dirty="0">
                <a:cs typeface="+mn-ea"/>
                <a:sym typeface="+mn-lt"/>
              </a:rPr>
              <a:t>中，隐藏性更高，将增大调试分析难度，以更好地实现反调的功能目标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实验二：使用内联汇编块注册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</a:p>
        </p:txBody>
      </p:sp>
    </p:spTree>
    <p:extLst>
      <p:ext uri="{BB962C8B-B14F-4D97-AF65-F5344CB8AC3E}">
        <p14:creationId xmlns:p14="http://schemas.microsoft.com/office/powerpoint/2010/main" val="883387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112568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实验内容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实验三是分析实验：分析实验二的示例程序，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获取正确的口令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marL="457200" lvl="1" indent="0" algn="just">
              <a:buNone/>
            </a:pP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要求通过实验了解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分析的基本流程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熟悉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安装的汇编代码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熟悉使用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进行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链表查询，以及查看异常处理函数参数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</p:spTree>
    <p:extLst>
      <p:ext uri="{BB962C8B-B14F-4D97-AF65-F5344CB8AC3E}">
        <p14:creationId xmlns:p14="http://schemas.microsoft.com/office/powerpoint/2010/main" val="199656402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7A4DF70-74CE-4A93-B7DD-E99350F7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89" y="2592288"/>
            <a:ext cx="3637687" cy="37890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2A46DA-89AD-43DB-AC3B-0149500CC50B}"/>
              </a:ext>
            </a:extLst>
          </p:cNvPr>
          <p:cNvSpPr/>
          <p:nvPr/>
        </p:nvSpPr>
        <p:spPr>
          <a:xfrm>
            <a:off x="3781490" y="4934648"/>
            <a:ext cx="1299607" cy="32892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B4945F6-D23E-4747-8F70-2FDB9B42037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1097" y="4653136"/>
            <a:ext cx="2320175" cy="4459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EA321BF-8C8E-4ACD-938D-19F0B1A67820}"/>
              </a:ext>
            </a:extLst>
          </p:cNvPr>
          <p:cNvSpPr txBox="1"/>
          <p:nvPr/>
        </p:nvSpPr>
        <p:spPr>
          <a:xfrm>
            <a:off x="7044192" y="2708920"/>
            <a:ext cx="2864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从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main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函数中，看不出任何密码口令验证迹象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cs typeface="+mn-ea"/>
                <a:sym typeface="+mn-lt"/>
              </a:rPr>
              <a:t>如没看到有熟悉的 </a:t>
            </a:r>
            <a:r>
              <a:rPr lang="en-US" altLang="zh-CN" dirty="0" err="1">
                <a:cs typeface="+mn-ea"/>
                <a:sym typeface="+mn-lt"/>
              </a:rPr>
              <a:t>cmp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指令</a:t>
            </a:r>
            <a:endParaRPr lang="en-US" altLang="zh-CN" dirty="0">
              <a:cs typeface="+mn-ea"/>
              <a:sym typeface="+mn-lt"/>
            </a:endParaRPr>
          </a:p>
          <a:p>
            <a:pPr marL="742950" lvl="1" indent="-285750">
              <a:buFontTx/>
              <a:buChar char="-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cs typeface="+mn-ea"/>
                <a:sym typeface="+mn-lt"/>
              </a:rPr>
              <a:t>分析后发现，此处一定会</a:t>
            </a: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触发除零异常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cs typeface="+mn-ea"/>
                <a:sym typeface="+mn-lt"/>
              </a:rPr>
              <a:t>预示着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密码口令的验证功能，可能在异常处理模块中进行实现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E1FA9D-7464-428A-9111-015FD04723B7}"/>
              </a:ext>
            </a:extLst>
          </p:cNvPr>
          <p:cNvSpPr txBox="1"/>
          <p:nvPr/>
        </p:nvSpPr>
        <p:spPr>
          <a:xfrm>
            <a:off x="0" y="1387737"/>
            <a:ext cx="9561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800" b="1" dirty="0">
                <a:cs typeface="+mn-ea"/>
                <a:sym typeface="+mn-lt"/>
              </a:rPr>
              <a:t>— </a:t>
            </a:r>
            <a:r>
              <a:rPr lang="zh-CN" altLang="en-US" sz="2800" b="1" dirty="0">
                <a:cs typeface="+mn-ea"/>
                <a:sym typeface="+mn-lt"/>
              </a:rPr>
              <a:t>首先使用 </a:t>
            </a:r>
            <a:r>
              <a:rPr lang="en-US" altLang="zh-CN" sz="2800" b="1" dirty="0">
                <a:cs typeface="+mn-ea"/>
                <a:sym typeface="+mn-lt"/>
              </a:rPr>
              <a:t>IDA Pro </a:t>
            </a:r>
            <a:r>
              <a:rPr lang="zh-CN" altLang="en-US" sz="2800" b="1" dirty="0">
                <a:cs typeface="+mn-ea"/>
                <a:sym typeface="+mn-lt"/>
              </a:rPr>
              <a:t>打开 </a:t>
            </a:r>
            <a:r>
              <a:rPr lang="en-US" altLang="zh-CN" sz="2800" b="1" dirty="0">
                <a:cs typeface="+mn-ea"/>
                <a:sym typeface="+mn-lt"/>
              </a:rPr>
              <a:t>ex_2.exe</a:t>
            </a:r>
            <a:r>
              <a:rPr lang="zh-CN" altLang="en-US" sz="2800" b="1" dirty="0">
                <a:cs typeface="+mn-ea"/>
                <a:sym typeface="+mn-lt"/>
              </a:rPr>
              <a:t>，进行分析：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370C1C-0533-4F85-85DD-5A5AAD406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1" y="3359845"/>
            <a:ext cx="1584176" cy="1834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9BEA94-5401-436F-806E-877DC459D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3" y="5810123"/>
            <a:ext cx="1581265" cy="104787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980D2F4-A861-46EA-A619-BCAC53C87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71" y="2542801"/>
            <a:ext cx="1569797" cy="76987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EF000D0-CBF4-4972-92DF-8FDC0CBB8C5C}"/>
              </a:ext>
            </a:extLst>
          </p:cNvPr>
          <p:cNvSpPr txBox="1"/>
          <p:nvPr/>
        </p:nvSpPr>
        <p:spPr>
          <a:xfrm>
            <a:off x="56456" y="1952321"/>
            <a:ext cx="284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查看动态加载时的基址，并在</a:t>
            </a:r>
            <a:r>
              <a:rPr lang="en-US" altLang="zh-CN" dirty="0"/>
              <a:t>IDA Pro</a:t>
            </a:r>
            <a:r>
              <a:rPr lang="zh-CN" altLang="en-US" dirty="0"/>
              <a:t>中做对应修改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207001-333F-4446-B7E6-E6D0DB2C93ED}"/>
              </a:ext>
            </a:extLst>
          </p:cNvPr>
          <p:cNvSpPr txBox="1"/>
          <p:nvPr/>
        </p:nvSpPr>
        <p:spPr>
          <a:xfrm>
            <a:off x="-37620" y="5212188"/>
            <a:ext cx="284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zh-CN" altLang="en-US" dirty="0"/>
              <a:t>在函数列表窗口里双击</a:t>
            </a:r>
            <a:r>
              <a:rPr lang="en-US" altLang="zh-CN" dirty="0"/>
              <a:t>_main </a:t>
            </a:r>
            <a:r>
              <a:rPr lang="zh-CN" altLang="en-US" dirty="0"/>
              <a:t>进入主函数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BC356C-3A39-462B-A32A-35BE603989F3}"/>
              </a:ext>
            </a:extLst>
          </p:cNvPr>
          <p:cNvSpPr txBox="1"/>
          <p:nvPr/>
        </p:nvSpPr>
        <p:spPr>
          <a:xfrm>
            <a:off x="3152800" y="1998067"/>
            <a:ext cx="36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分析程序中可能存在异常的地方</a:t>
            </a:r>
          </a:p>
        </p:txBody>
      </p:sp>
    </p:spTree>
    <p:extLst>
      <p:ext uri="{BB962C8B-B14F-4D97-AF65-F5344CB8AC3E}">
        <p14:creationId xmlns:p14="http://schemas.microsoft.com/office/powerpoint/2010/main" val="472506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380454"/>
            <a:ext cx="9849544" cy="5477546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打开实验二中的程序，进行分析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在程序入口点附近，看到一个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添加操作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但这个操作添加的并不是示例程序中自定义的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，而是系统提供的默认异常处理器</a:t>
            </a: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其中，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FS:[0]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是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链表头的地址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新的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节点是从链表头开始添加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因此会将原链表头地址赋给新节点的</a:t>
            </a:r>
            <a:r>
              <a:rPr lang="en-US" altLang="zh-CN" dirty="0">
                <a:cs typeface="+mn-ea"/>
                <a:sym typeface="+mn-lt"/>
              </a:rPr>
              <a:t>Next</a:t>
            </a:r>
            <a:r>
              <a:rPr lang="zh-CN" altLang="en-US" dirty="0">
                <a:cs typeface="+mn-ea"/>
                <a:sym typeface="+mn-lt"/>
              </a:rPr>
              <a:t>成员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即，</a:t>
            </a:r>
            <a:r>
              <a:rPr lang="en-US" altLang="zh-CN" dirty="0">
                <a:cs typeface="+mn-ea"/>
                <a:sym typeface="+mn-lt"/>
              </a:rPr>
              <a:t>mov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en-US" altLang="zh-CN" dirty="0" err="1">
                <a:cs typeface="+mn-ea"/>
                <a:sym typeface="+mn-lt"/>
              </a:rPr>
              <a:t>dword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ptr</a:t>
            </a:r>
            <a:r>
              <a:rPr lang="en-US" altLang="zh-CN" dirty="0">
                <a:cs typeface="+mn-ea"/>
                <a:sym typeface="+mn-lt"/>
              </a:rPr>
              <a:t> FS:[0]</a:t>
            </a: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然后以新节点的地址作为链表头地址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即，“</a:t>
            </a:r>
            <a:r>
              <a:rPr lang="en-US" altLang="zh-CN" dirty="0">
                <a:cs typeface="+mn-ea"/>
                <a:sym typeface="+mn-lt"/>
              </a:rPr>
              <a:t>push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zh-CN" altLang="en-US" dirty="0">
                <a:cs typeface="+mn-ea"/>
                <a:sym typeface="+mn-lt"/>
              </a:rPr>
              <a:t>”，“</a:t>
            </a:r>
            <a:r>
              <a:rPr lang="en-US" altLang="zh-CN" dirty="0">
                <a:cs typeface="+mn-ea"/>
                <a:sym typeface="+mn-lt"/>
              </a:rPr>
              <a:t>mov </a:t>
            </a:r>
            <a:r>
              <a:rPr lang="en-US" altLang="zh-CN" dirty="0" err="1">
                <a:cs typeface="+mn-ea"/>
                <a:sym typeface="+mn-lt"/>
              </a:rPr>
              <a:t>dword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ptr</a:t>
            </a:r>
            <a:r>
              <a:rPr lang="en-US" altLang="zh-CN" dirty="0">
                <a:cs typeface="+mn-ea"/>
                <a:sym typeface="+mn-lt"/>
              </a:rPr>
              <a:t> FS:[0], </a:t>
            </a:r>
            <a:r>
              <a:rPr lang="en-US" altLang="zh-CN" dirty="0" err="1">
                <a:cs typeface="+mn-ea"/>
                <a:sym typeface="+mn-lt"/>
              </a:rPr>
              <a:t>esp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”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05D866-3D4B-4158-94EC-014583BC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2855470"/>
            <a:ext cx="8409384" cy="126804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9799453-BFF8-496A-8B2E-CBBF5DAA35B8}"/>
              </a:ext>
            </a:extLst>
          </p:cNvPr>
          <p:cNvCxnSpPr>
            <a:cxnSpLocks/>
          </p:cNvCxnSpPr>
          <p:nvPr/>
        </p:nvCxnSpPr>
        <p:spPr>
          <a:xfrm flipV="1">
            <a:off x="3733800" y="3789040"/>
            <a:ext cx="1363216" cy="1828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1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3910" y="1700808"/>
            <a:ext cx="8778180" cy="4896544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进一步详细分析，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push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；将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Next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成员 指向的地址压栈，即此时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ESP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的地址就是新节点的地址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mov </a:t>
            </a:r>
            <a:r>
              <a:rPr lang="en-US" altLang="zh-CN" dirty="0" err="1">
                <a:cs typeface="+mn-ea"/>
                <a:sym typeface="+mn-lt"/>
              </a:rPr>
              <a:t>dword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ptr</a:t>
            </a:r>
            <a:r>
              <a:rPr lang="en-US" altLang="zh-CN" dirty="0">
                <a:cs typeface="+mn-ea"/>
                <a:sym typeface="+mn-lt"/>
              </a:rPr>
              <a:t> FS:[0] </a:t>
            </a:r>
            <a:r>
              <a:rPr lang="en-US" altLang="zh-CN" dirty="0" err="1">
                <a:cs typeface="+mn-ea"/>
                <a:sym typeface="+mn-lt"/>
              </a:rPr>
              <a:t>esp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；此时，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mov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指令将该地址作为新的表头地址传入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FS:[0]</a:t>
            </a:r>
            <a:r>
              <a:rPr lang="en-US" altLang="zh-CN" dirty="0">
                <a:cs typeface="+mn-ea"/>
                <a:sym typeface="+mn-lt"/>
              </a:rPr>
              <a:t> </a:t>
            </a: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在程序分析过程中，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如果看到对 </a:t>
            </a:r>
            <a:r>
              <a:rPr lang="en-US" altLang="zh-CN" dirty="0">
                <a:cs typeface="+mn-ea"/>
                <a:sym typeface="+mn-lt"/>
              </a:rPr>
              <a:t>FS:[0] </a:t>
            </a:r>
            <a:r>
              <a:rPr lang="zh-CN" altLang="en-US" dirty="0">
                <a:cs typeface="+mn-ea"/>
                <a:sym typeface="+mn-lt"/>
              </a:rPr>
              <a:t>的操作，一般都与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有关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如果看到与 </a:t>
            </a:r>
            <a:r>
              <a:rPr lang="en-US" altLang="zh-CN" dirty="0">
                <a:cs typeface="+mn-ea"/>
                <a:sym typeface="+mn-lt"/>
              </a:rPr>
              <a:t>FS:[0] </a:t>
            </a:r>
            <a:r>
              <a:rPr lang="zh-CN" altLang="en-US" dirty="0">
                <a:cs typeface="+mn-ea"/>
                <a:sym typeface="+mn-lt"/>
              </a:rPr>
              <a:t>有关的</a:t>
            </a:r>
            <a:r>
              <a:rPr lang="en-US" altLang="zh-CN" dirty="0">
                <a:cs typeface="+mn-ea"/>
                <a:sym typeface="+mn-lt"/>
              </a:rPr>
              <a:t>mov</a:t>
            </a:r>
            <a:r>
              <a:rPr lang="zh-CN" altLang="en-US" dirty="0">
                <a:cs typeface="+mn-ea"/>
                <a:sym typeface="+mn-lt"/>
              </a:rPr>
              <a:t>指令，则很有可能在进行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的添加或删除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</p:spTree>
    <p:extLst>
      <p:ext uri="{BB962C8B-B14F-4D97-AF65-F5344CB8AC3E}">
        <p14:creationId xmlns:p14="http://schemas.microsoft.com/office/powerpoint/2010/main" val="4111363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628800"/>
            <a:ext cx="99060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直接运行程序，程序提示输入密码，此时并不知道密码，所以请随便输入内容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示例程序没有进行缓冲区溢出处理，输入内容不能过多）</a:t>
            </a:r>
            <a:endParaRPr lang="zh-CN" altLang="en-US" sz="1600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继续运行程序，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程序触发除零异常</a:t>
            </a:r>
            <a:r>
              <a:rPr lang="zh-CN" altLang="en-US" dirty="0">
                <a:cs typeface="+mn-ea"/>
                <a:sym typeface="+mn-lt"/>
              </a:rPr>
              <a:t>，该异常被调试器捕获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1D72F2-F29F-4DFC-8025-900482BF56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608" y="3701009"/>
            <a:ext cx="8095838" cy="2201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3A20E8-6CBB-4238-82C8-4AE1363CA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608" y="6309320"/>
            <a:ext cx="5001760" cy="243018"/>
          </a:xfrm>
          <a:prstGeom prst="rect">
            <a:avLst/>
          </a:prstGeom>
        </p:spPr>
      </p:pic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4863857-B590-4415-9737-AE68BCDC65FC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424608" y="5157193"/>
            <a:ext cx="12700" cy="1273637"/>
          </a:xfrm>
          <a:prstGeom prst="curvedConnector4">
            <a:avLst>
              <a:gd name="adj1" fmla="val 4036362"/>
              <a:gd name="adj2" fmla="val 1023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B9656EC-EEDD-48B0-9A1C-74691F2558D4}"/>
              </a:ext>
            </a:extLst>
          </p:cNvPr>
          <p:cNvSpPr txBox="1"/>
          <p:nvPr/>
        </p:nvSpPr>
        <p:spPr>
          <a:xfrm>
            <a:off x="331996" y="4744399"/>
            <a:ext cx="36683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自动异常暂停</a:t>
            </a:r>
          </a:p>
        </p:txBody>
      </p:sp>
    </p:spTree>
    <p:extLst>
      <p:ext uri="{BB962C8B-B14F-4D97-AF65-F5344CB8AC3E}">
        <p14:creationId xmlns:p14="http://schemas.microsoft.com/office/powerpoint/2010/main" val="101061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82236" cy="5184576"/>
          </a:xfrm>
        </p:spPr>
        <p:txBody>
          <a:bodyPr>
            <a:normAutofit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此时查看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中可以使用“视图 </a:t>
            </a:r>
            <a:r>
              <a:rPr lang="en-US" altLang="zh-CN" dirty="0">
                <a:cs typeface="+mn-ea"/>
                <a:sym typeface="+mn-lt"/>
              </a:rPr>
              <a:t>-&gt; SEH</a:t>
            </a:r>
            <a:r>
              <a:rPr lang="zh-CN" altLang="en-US" dirty="0">
                <a:cs typeface="+mn-ea"/>
                <a:sym typeface="+mn-lt"/>
              </a:rPr>
              <a:t>链”查看当前进程的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发现示例程序自定义的异常处理模块，当前排在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链首（但并不一定总是排在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链首的）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找到异常函数地址：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0x00011005</a:t>
            </a:r>
            <a:r>
              <a:rPr lang="zh-CN" altLang="en-US" dirty="0">
                <a:cs typeface="+mn-ea"/>
                <a:sym typeface="+mn-lt"/>
              </a:rPr>
              <a:t>，按 </a:t>
            </a:r>
            <a:r>
              <a:rPr lang="en-US" altLang="zh-CN" dirty="0">
                <a:cs typeface="+mn-ea"/>
                <a:sym typeface="+mn-lt"/>
              </a:rPr>
              <a:t>F2</a:t>
            </a:r>
            <a:r>
              <a:rPr lang="zh-CN" altLang="en-US" dirty="0">
                <a:cs typeface="+mn-ea"/>
                <a:sym typeface="+mn-lt"/>
              </a:rPr>
              <a:t> 下断点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最后一个为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windows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默认的异常处理函数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lvl="2" algn="just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173A0E-CB60-4779-A010-622F705D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12" y="2636912"/>
            <a:ext cx="4729516" cy="10795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51370D-8E14-4E85-9904-6B66C115AB2F}"/>
              </a:ext>
            </a:extLst>
          </p:cNvPr>
          <p:cNvSpPr/>
          <p:nvPr/>
        </p:nvSpPr>
        <p:spPr>
          <a:xfrm>
            <a:off x="5961112" y="267155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96A154-220E-46DC-8154-66B5EEE4305B}"/>
              </a:ext>
            </a:extLst>
          </p:cNvPr>
          <p:cNvSpPr/>
          <p:nvPr/>
        </p:nvSpPr>
        <p:spPr>
          <a:xfrm>
            <a:off x="2994928" y="3065496"/>
            <a:ext cx="576064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BA1BA3-D915-448B-98BE-FA1083E3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5157192"/>
            <a:ext cx="5760640" cy="7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262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F9</a:t>
            </a:r>
            <a:r>
              <a:rPr lang="zh-CN" altLang="en-US" dirty="0">
                <a:cs typeface="+mn-ea"/>
                <a:sym typeface="+mn-lt"/>
              </a:rPr>
              <a:t>，继续调试异常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被调程序会按照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链的顺序依次调用异常处理函数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此时将首先跳转到位于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0x00011005 </a:t>
            </a:r>
            <a:r>
              <a:rPr lang="zh-CN" altLang="en-US" dirty="0">
                <a:cs typeface="+mn-ea"/>
                <a:sym typeface="+mn-lt"/>
              </a:rPr>
              <a:t>自定义异常处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因为之前在异常处理函数处设了断点，程序暂停至该异常处理函数起始地址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221590-0AF3-4FD8-B3D4-5A3F663AF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354" y="4511337"/>
            <a:ext cx="4972726" cy="2164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A5C142-356F-49E1-BF89-D41056A17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734" y="5301208"/>
            <a:ext cx="2880320" cy="10022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510F6AA-0029-42D2-82D2-5BF253FD34F6}"/>
              </a:ext>
            </a:extLst>
          </p:cNvPr>
          <p:cNvSpPr txBox="1"/>
          <p:nvPr/>
        </p:nvSpPr>
        <p:spPr>
          <a:xfrm>
            <a:off x="6321152" y="4466962"/>
            <a:ext cx="3445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此时查看堆栈即可看到异常处理函数的参数：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3A9ECC-E300-492E-880E-02DD99E57D82}"/>
              </a:ext>
            </a:extLst>
          </p:cNvPr>
          <p:cNvSpPr/>
          <p:nvPr/>
        </p:nvSpPr>
        <p:spPr>
          <a:xfrm>
            <a:off x="7352954" y="5425554"/>
            <a:ext cx="484388" cy="44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下面是一个异常处理函数的原型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异常处理函数有四个参数，这四个参数用来传递与异常相关的信息，包括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异常类型</a:t>
            </a:r>
            <a:r>
              <a:rPr lang="zh-CN" altLang="en-US" dirty="0">
                <a:cs typeface="+mn-ea"/>
                <a:sym typeface="+mn-lt"/>
              </a:rPr>
              <a:t>、发生异常的代码地址、异常发生时</a:t>
            </a:r>
            <a:r>
              <a:rPr lang="en-US" altLang="zh-CN" dirty="0">
                <a:cs typeface="+mn-ea"/>
                <a:sym typeface="+mn-lt"/>
              </a:rPr>
              <a:t>CPU</a:t>
            </a:r>
            <a:r>
              <a:rPr lang="zh-CN" altLang="en-US" dirty="0">
                <a:cs typeface="+mn-ea"/>
                <a:sym typeface="+mn-lt"/>
              </a:rPr>
              <a:t>寄存器的状态等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98116"/>
              </p:ext>
            </p:extLst>
          </p:nvPr>
        </p:nvGraphicFramePr>
        <p:xfrm>
          <a:off x="1460392" y="3639092"/>
          <a:ext cx="6985216" cy="1982470"/>
        </p:xfrm>
        <a:graphic>
          <a:graphicData uri="http://schemas.openxmlformats.org/drawingml/2006/table">
            <a:tbl>
              <a:tblPr/>
              <a:tblGrid>
                <a:gridCol w="698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24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EXCEPTION_DISPOSITION _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except_handler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  <a:endParaRPr lang="zh-CN" sz="2000" kern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EXCEPTION_RECORD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pRecord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EXCEPTION_REGISTRATION_RECORD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pFrame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CONTEXT 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pContext</a:t>
                      </a: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	PVOID 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pValue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ea"/>
                          <a:sym typeface="+mn-lt"/>
                        </a:rPr>
                        <a:t>};</a:t>
                      </a:r>
                      <a:endParaRPr lang="zh-CN" sz="200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3774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10228" cy="5184576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程序异常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程序异常（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Exception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cs typeface="+mn-ea"/>
                <a:sym typeface="+mn-lt"/>
              </a:rPr>
              <a:t>是程序运行过程中由于种种原因导致的意外情况，通常为程序自身可以处理的“错误”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因为程序本身的逻辑错误</a:t>
            </a:r>
            <a:r>
              <a:rPr lang="zh-CN" altLang="en-US" dirty="0">
                <a:cs typeface="+mn-ea"/>
                <a:sym typeface="+mn-lt"/>
              </a:rPr>
              <a:t>，如非法除零、非法内存读写等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用户操作导致程序错误</a:t>
            </a:r>
            <a:r>
              <a:rPr lang="zh-CN" altLang="en-US" dirty="0">
                <a:cs typeface="+mn-ea"/>
                <a:sym typeface="+mn-lt"/>
              </a:rPr>
              <a:t>，如误删文件导致文件无法找到等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还有其他类型的异常，如网络访问超时异常等</a:t>
            </a:r>
            <a:endParaRPr lang="en-US" altLang="zh-CN" dirty="0">
              <a:cs typeface="+mn-ea"/>
              <a:sym typeface="+mn-lt"/>
            </a:endParaRPr>
          </a:p>
          <a:p>
            <a:pPr marL="914400" lvl="2" indent="0" algn="just">
              <a:buNone/>
            </a:pP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程序异常 </a:t>
            </a:r>
            <a:r>
              <a:rPr lang="en-US" altLang="zh-CN" dirty="0">
                <a:cs typeface="+mn-ea"/>
                <a:sym typeface="+mn-lt"/>
              </a:rPr>
              <a:t>VS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程序错误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后者由编程错误引起，通常在编译、链接或运行时被检测到，可导致程序无法编译、执行错误或产生错误的输出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</p:spTree>
    <p:extLst>
      <p:ext uri="{BB962C8B-B14F-4D97-AF65-F5344CB8AC3E}">
        <p14:creationId xmlns:p14="http://schemas.microsoft.com/office/powerpoint/2010/main" val="268159657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查看下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0x001AF3FC </a:t>
            </a:r>
            <a:r>
              <a:rPr lang="zh-CN" altLang="en-US" dirty="0">
                <a:cs typeface="+mn-ea"/>
                <a:sym typeface="+mn-lt"/>
              </a:rPr>
              <a:t>处的内存数据情况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66F32E-82A2-4BE8-AC3D-5A1D3F8540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801" y="2652446"/>
            <a:ext cx="2771928" cy="2847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7C9992-1B0D-4AFB-B321-59C537689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0992" y="2680623"/>
            <a:ext cx="4898148" cy="275701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C02E31-33CB-4300-9434-C567399D42A5}"/>
              </a:ext>
            </a:extLst>
          </p:cNvPr>
          <p:cNvCxnSpPr>
            <a:cxnSpLocks/>
          </p:cNvCxnSpPr>
          <p:nvPr/>
        </p:nvCxnSpPr>
        <p:spPr>
          <a:xfrm flipV="1">
            <a:off x="1712640" y="3212976"/>
            <a:ext cx="3168352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FE6C34B-0C2D-4053-AF41-3EC961387A71}"/>
              </a:ext>
            </a:extLst>
          </p:cNvPr>
          <p:cNvSpPr txBox="1"/>
          <p:nvPr/>
        </p:nvSpPr>
        <p:spPr>
          <a:xfrm>
            <a:off x="3250218" y="605890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0xC0000094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会是什么含义？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7466E7-1750-4697-A81D-755A6711CEF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304928" y="3209512"/>
            <a:ext cx="1565492" cy="284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E8A7F55E-648F-4A00-AE41-33CBCBA54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99570"/>
                  </p:ext>
                </p:extLst>
              </p:nvPr>
            </p:nvGraphicFramePr>
            <p:xfrm>
              <a:off x="6753200" y="5716692"/>
              <a:ext cx="1440160" cy="997034"/>
            </p:xfrm>
            <a:graphic>
              <a:graphicData uri="http://schemas.microsoft.com/office/powerpoint/2016/slidezoom">
                <pslz:sldZm>
                  <pslz:sldZmObj sldId="310" cId="1167386218">
                    <pslz:zmPr id="{971236D6-0DF7-4813-A676-FCB496B3BA0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0160" cy="9970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8A7F55E-648F-4A00-AE41-33CBCBA54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3200" y="5716692"/>
                <a:ext cx="1440160" cy="9970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AE27826-999D-48E5-97D7-45C42E19F584}"/>
              </a:ext>
            </a:extLst>
          </p:cNvPr>
          <p:cNvSpPr/>
          <p:nvPr/>
        </p:nvSpPr>
        <p:spPr>
          <a:xfrm>
            <a:off x="5474376" y="3055981"/>
            <a:ext cx="792087" cy="153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03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第一个参数是指向</a:t>
            </a:r>
            <a:r>
              <a:rPr lang="en-US" altLang="zh-CN" dirty="0">
                <a:cs typeface="+mn-ea"/>
                <a:sym typeface="+mn-lt"/>
              </a:rPr>
              <a:t>EXPCEPTION_RECORD</a:t>
            </a:r>
            <a:r>
              <a:rPr lang="zh-CN" altLang="en-US" dirty="0">
                <a:cs typeface="+mn-ea"/>
                <a:sym typeface="+mn-lt"/>
              </a:rPr>
              <a:t>结构体的指针，根据指向的地址可以查看结构体中的数据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第一个参数其中的第一个</a:t>
            </a:r>
            <a:r>
              <a:rPr lang="en-US" altLang="zh-CN" dirty="0">
                <a:cs typeface="+mn-ea"/>
                <a:sym typeface="+mn-lt"/>
              </a:rPr>
              <a:t>DWORD</a:t>
            </a:r>
            <a:r>
              <a:rPr lang="zh-CN" altLang="en-US" dirty="0">
                <a:cs typeface="+mn-ea"/>
                <a:sym typeface="+mn-lt"/>
              </a:rPr>
              <a:t>成员指出了异常类型代码为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0xC0000094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（即整数除零异常）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第二个参数是指向</a:t>
            </a:r>
            <a:r>
              <a:rPr lang="en-US" altLang="zh-CN" dirty="0">
                <a:cs typeface="+mn-ea"/>
                <a:sym typeface="+mn-lt"/>
              </a:rPr>
              <a:t>EXCEPTION_REGISTRATION_RECORD</a:t>
            </a:r>
            <a:r>
              <a:rPr lang="zh-CN" altLang="en-US" dirty="0">
                <a:cs typeface="+mn-ea"/>
                <a:sym typeface="+mn-lt"/>
              </a:rPr>
              <a:t>结构体的指针，指向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链表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第三个参数是指向</a:t>
            </a:r>
            <a:r>
              <a:rPr lang="en-US" altLang="zh-CN" dirty="0">
                <a:cs typeface="+mn-ea"/>
                <a:sym typeface="+mn-lt"/>
              </a:rPr>
              <a:t>CONTEXT</a:t>
            </a:r>
            <a:r>
              <a:rPr lang="zh-CN" altLang="en-US" dirty="0">
                <a:cs typeface="+mn-ea"/>
                <a:sym typeface="+mn-lt"/>
              </a:rPr>
              <a:t>结构体的指针，该结构体描述了异常发生时寄存器状态、异常发生的地址等上下文信息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第四个参数仅供系统内部使用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</p:spTree>
    <p:extLst>
      <p:ext uri="{BB962C8B-B14F-4D97-AF65-F5344CB8AC3E}">
        <p14:creationId xmlns:p14="http://schemas.microsoft.com/office/powerpoint/2010/main" val="62306237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472984"/>
            <a:ext cx="94107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查看异常处理函数代码，可以直接看到口令比对代码：“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123</a:t>
            </a:r>
            <a:r>
              <a:rPr lang="zh-CN" altLang="en-US" dirty="0">
                <a:cs typeface="+mn-ea"/>
                <a:sym typeface="+mn-lt"/>
              </a:rPr>
              <a:t>”是输入，所以“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”就是正确的口令了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实验三：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SEH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链分析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0E637D-1741-4033-B06E-429465E60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8127" y="2691440"/>
            <a:ext cx="6226859" cy="4121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133DBE-BA35-43D4-AD10-7055E5EF4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12" y="2691440"/>
            <a:ext cx="3459480" cy="13856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1E34B3B-1E69-47E7-BF9A-9E7D7E798D0B}"/>
              </a:ext>
            </a:extLst>
          </p:cNvPr>
          <p:cNvSpPr/>
          <p:nvPr/>
        </p:nvSpPr>
        <p:spPr>
          <a:xfrm>
            <a:off x="1208584" y="2694079"/>
            <a:ext cx="936104" cy="590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37D03-3647-44A8-8191-611D28309139}"/>
              </a:ext>
            </a:extLst>
          </p:cNvPr>
          <p:cNvCxnSpPr>
            <a:cxnSpLocks/>
          </p:cNvCxnSpPr>
          <p:nvPr/>
        </p:nvCxnSpPr>
        <p:spPr>
          <a:xfrm flipH="1">
            <a:off x="204865" y="3284985"/>
            <a:ext cx="1003720" cy="137014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5D5ECA-2B06-4376-A752-E04D10E3A427}"/>
              </a:ext>
            </a:extLst>
          </p:cNvPr>
          <p:cNvCxnSpPr>
            <a:cxnSpLocks/>
          </p:cNvCxnSpPr>
          <p:nvPr/>
        </p:nvCxnSpPr>
        <p:spPr>
          <a:xfrm>
            <a:off x="2144688" y="3284985"/>
            <a:ext cx="1187839" cy="137014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7602BF6-FC9F-4CE2-96EB-98E9120F4EF2}"/>
              </a:ext>
            </a:extLst>
          </p:cNvPr>
          <p:cNvGrpSpPr/>
          <p:nvPr/>
        </p:nvGrpSpPr>
        <p:grpSpPr>
          <a:xfrm>
            <a:off x="4177837" y="2348880"/>
            <a:ext cx="2575364" cy="1159657"/>
            <a:chOff x="4177837" y="2348880"/>
            <a:chExt cx="2575364" cy="1159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614CC96-22AD-4892-B24C-A7A08C0377E0}"/>
                </a:ext>
              </a:extLst>
            </p:cNvPr>
            <p:cNvSpPr/>
            <p:nvPr/>
          </p:nvSpPr>
          <p:spPr>
            <a:xfrm>
              <a:off x="4177837" y="3178265"/>
              <a:ext cx="2575364" cy="3302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DF877FB-C282-47E8-AC2F-E1FE36C19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3080" y="2348880"/>
              <a:ext cx="576064" cy="829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29CCE83-CBFB-455B-BE0C-4625EED204BE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777295" y="5294005"/>
            <a:ext cx="0" cy="62513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8085EBB-364D-4010-B9E6-9C162B37B906}"/>
              </a:ext>
            </a:extLst>
          </p:cNvPr>
          <p:cNvGrpSpPr/>
          <p:nvPr/>
        </p:nvGrpSpPr>
        <p:grpSpPr>
          <a:xfrm>
            <a:off x="193119" y="4293096"/>
            <a:ext cx="3168352" cy="1000909"/>
            <a:chOff x="193119" y="4293096"/>
            <a:chExt cx="3168352" cy="100090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0E02347-136E-4812-89F8-40281FCC4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119" y="4655129"/>
              <a:ext cx="3168352" cy="63887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745FB0-61C4-475D-9C14-637D7D9CF221}"/>
                </a:ext>
              </a:extLst>
            </p:cNvPr>
            <p:cNvSpPr txBox="1"/>
            <p:nvPr/>
          </p:nvSpPr>
          <p:spPr>
            <a:xfrm>
              <a:off x="600605" y="4293096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右键，分析该函数逻辑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EB833D5-1EAA-417F-9C44-DBE8813F2A03}"/>
              </a:ext>
            </a:extLst>
          </p:cNvPr>
          <p:cNvGrpSpPr/>
          <p:nvPr/>
        </p:nvGrpSpPr>
        <p:grpSpPr>
          <a:xfrm>
            <a:off x="56456" y="5507940"/>
            <a:ext cx="3480440" cy="1259873"/>
            <a:chOff x="56456" y="5507940"/>
            <a:chExt cx="3480440" cy="125987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FA992FD-43B9-42E5-97F6-41F21823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096" y="5919142"/>
              <a:ext cx="2422398" cy="84867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B08F512-32FA-42D7-8885-95D03B133935}"/>
                </a:ext>
              </a:extLst>
            </p:cNvPr>
            <p:cNvSpPr txBox="1"/>
            <p:nvPr/>
          </p:nvSpPr>
          <p:spPr>
            <a:xfrm>
              <a:off x="56456" y="5507940"/>
              <a:ext cx="3480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右键，在流程图 里查看函数逻辑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087D53B-DC8A-44D1-B3F7-013B6649C7AC}"/>
              </a:ext>
            </a:extLst>
          </p:cNvPr>
          <p:cNvGrpSpPr/>
          <p:nvPr/>
        </p:nvGrpSpPr>
        <p:grpSpPr>
          <a:xfrm>
            <a:off x="3725358" y="2763572"/>
            <a:ext cx="6072396" cy="1315620"/>
            <a:chOff x="3777148" y="2761452"/>
            <a:chExt cx="6072396" cy="131562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1DF516E-CD99-4994-88C8-14087BF27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7148" y="2761452"/>
              <a:ext cx="6072396" cy="131562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A94052A-B914-49E9-8B48-39E131C282D9}"/>
                </a:ext>
              </a:extLst>
            </p:cNvPr>
            <p:cNvSpPr txBox="1"/>
            <p:nvPr/>
          </p:nvSpPr>
          <p:spPr>
            <a:xfrm>
              <a:off x="6485859" y="31051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验证通过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32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实验内容</a:t>
            </a: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实验四为编程实验，实现口令匹配程序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请参考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gitee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课程仓库中共享给大家的源码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即“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Program_Codes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\C_C++\7_seh\ex_4\main.cpp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”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marL="457200" lvl="1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实验要求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SetUnhandledExceptionFilter</a:t>
            </a:r>
            <a:r>
              <a:rPr lang="zh-CN" altLang="en-US" dirty="0">
                <a:cs typeface="+mn-ea"/>
                <a:sym typeface="+mn-lt"/>
              </a:rPr>
              <a:t>注册异常处理函数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在异常处理函数中实现口令匹配功能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然后将可基于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dirty="0">
                <a:cs typeface="+mn-ea"/>
                <a:sym typeface="+mn-lt"/>
              </a:rPr>
              <a:t>实现反调功能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实验四：使用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实现反调</a:t>
            </a:r>
          </a:p>
        </p:txBody>
      </p:sp>
    </p:spTree>
    <p:extLst>
      <p:ext uri="{BB962C8B-B14F-4D97-AF65-F5344CB8AC3E}">
        <p14:creationId xmlns:p14="http://schemas.microsoft.com/office/powerpoint/2010/main" val="102149209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示例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示例程序运行效果与实验二效果相同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输入错误口令，结果如下：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输入正确口令，结果如下：</a:t>
            </a: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实验四：使用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实现反调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113CBC-0284-41F9-B889-CB8F6BB68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584" y="3338058"/>
            <a:ext cx="7833320" cy="1109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0C467C-2EFA-4DC7-B34B-304A3F111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584" y="5252605"/>
            <a:ext cx="7833320" cy="12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9642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94204" cy="396044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X32dbg</a:t>
            </a:r>
            <a:r>
              <a:rPr lang="zh-CN" altLang="en-US" dirty="0">
                <a:cs typeface="+mn-ea"/>
                <a:sym typeface="+mn-lt"/>
              </a:rPr>
              <a:t>打开</a:t>
            </a:r>
            <a:r>
              <a:rPr lang="en-US" altLang="zh-CN" dirty="0">
                <a:cs typeface="+mn-ea"/>
                <a:sym typeface="+mn-lt"/>
              </a:rPr>
              <a:t>ex_4.exe, </a:t>
            </a:r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F9 </a:t>
            </a:r>
            <a:r>
              <a:rPr lang="zh-CN" altLang="en-US" dirty="0">
                <a:cs typeface="+mn-ea"/>
                <a:sym typeface="+mn-lt"/>
              </a:rPr>
              <a:t>运行程序（输入</a:t>
            </a:r>
            <a:r>
              <a:rPr lang="en-US" altLang="zh-CN" dirty="0">
                <a:cs typeface="+mn-ea"/>
                <a:sym typeface="+mn-lt"/>
              </a:rPr>
              <a:t> “SEH”</a:t>
            </a:r>
            <a:r>
              <a:rPr lang="zh-CN" altLang="en-US" dirty="0">
                <a:cs typeface="+mn-ea"/>
                <a:sym typeface="+mn-lt"/>
              </a:rPr>
              <a:t>），触发（除零）异常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但发现实际的异常处理程序地址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0x00011020</a:t>
            </a:r>
            <a:r>
              <a:rPr lang="zh-CN" altLang="en-US" dirty="0">
                <a:cs typeface="+mn-ea"/>
                <a:sym typeface="+mn-lt"/>
              </a:rPr>
              <a:t>，不在</a:t>
            </a:r>
            <a:r>
              <a:rPr lang="en-US" altLang="zh-CN" dirty="0">
                <a:cs typeface="+mn-ea"/>
                <a:sym typeface="+mn-lt"/>
              </a:rPr>
              <a:t>SEH</a:t>
            </a:r>
            <a:r>
              <a:rPr lang="zh-CN" altLang="en-US" dirty="0">
                <a:cs typeface="+mn-ea"/>
                <a:sym typeface="+mn-lt"/>
              </a:rPr>
              <a:t>链中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继续运行程序，按</a:t>
            </a:r>
            <a:r>
              <a:rPr lang="en-US" altLang="zh-CN" dirty="0">
                <a:cs typeface="+mn-ea"/>
                <a:sym typeface="+mn-lt"/>
              </a:rPr>
              <a:t>F9/F8/F7</a:t>
            </a:r>
            <a:r>
              <a:rPr lang="zh-CN" altLang="en-US" dirty="0">
                <a:cs typeface="+mn-ea"/>
                <a:sym typeface="+mn-lt"/>
              </a:rPr>
              <a:t>，调试器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EIP </a:t>
            </a:r>
            <a:r>
              <a:rPr lang="zh-CN" altLang="en-US" dirty="0">
                <a:cs typeface="+mn-ea"/>
                <a:sym typeface="+mn-lt"/>
              </a:rPr>
              <a:t>会一直卡在</a:t>
            </a:r>
            <a:r>
              <a:rPr lang="en-US" altLang="zh-CN" dirty="0">
                <a:cs typeface="+mn-ea"/>
                <a:sym typeface="+mn-lt"/>
              </a:rPr>
              <a:t>0x000110B3 </a:t>
            </a:r>
            <a:r>
              <a:rPr lang="zh-CN" altLang="en-US" dirty="0">
                <a:cs typeface="+mn-ea"/>
                <a:sym typeface="+mn-lt"/>
              </a:rPr>
              <a:t>处，并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提示发生除零异常</a:t>
            </a:r>
            <a:r>
              <a:rPr lang="zh-CN" altLang="en-US" dirty="0">
                <a:cs typeface="+mn-ea"/>
                <a:sym typeface="+mn-lt"/>
              </a:rPr>
              <a:t>：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实验四：使用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实现反调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8B66EB-358F-417D-A2FB-9F40B849F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0588" y="5517232"/>
            <a:ext cx="3584823" cy="111711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80F7F48-5DC7-49C7-88D5-1093422CBCF1}"/>
              </a:ext>
            </a:extLst>
          </p:cNvPr>
          <p:cNvCxnSpPr>
            <a:cxnSpLocks/>
          </p:cNvCxnSpPr>
          <p:nvPr/>
        </p:nvCxnSpPr>
        <p:spPr>
          <a:xfrm flipH="1">
            <a:off x="5673080" y="5229200"/>
            <a:ext cx="36004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5C1A67E-6599-4B30-8369-A7B3B153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348880"/>
            <a:ext cx="6033120" cy="404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761E00-E7C6-425A-901E-6181A55E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8" y="2859292"/>
            <a:ext cx="6033120" cy="3048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6B76A1-7BDB-435C-883E-D5FDB494B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808" y="3604053"/>
            <a:ext cx="3456384" cy="7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6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3744416"/>
          </a:xfrm>
        </p:spPr>
        <p:txBody>
          <a:bodyPr/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由于是在异常处理函数里进行</a:t>
            </a:r>
            <a:r>
              <a:rPr lang="en-US" altLang="zh-CN" dirty="0">
                <a:cs typeface="+mn-ea"/>
                <a:sym typeface="+mn-lt"/>
              </a:rPr>
              <a:t>flag</a:t>
            </a:r>
            <a:r>
              <a:rPr lang="zh-CN" altLang="en-US" dirty="0">
                <a:cs typeface="+mn-ea"/>
                <a:sym typeface="+mn-lt"/>
              </a:rPr>
              <a:t>验证，如此通过找到错误提示字符串“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Ok, you are here. But your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pwd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 is wrong!</a:t>
            </a:r>
            <a:r>
              <a:rPr lang="zh-CN" altLang="en-US" dirty="0">
                <a:cs typeface="+mn-ea"/>
                <a:sym typeface="+mn-lt"/>
              </a:rPr>
              <a:t>”的位置，即可顺利分析出该异常处理程序的入口地址，为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0x00011020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实验四：使用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实现反调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50CF08-2E7B-4B85-A9C1-BF27B04C7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" y="4149080"/>
            <a:ext cx="4052572" cy="180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11865D-8A1A-4646-B8AA-B360544D0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4" y="3501008"/>
            <a:ext cx="5518406" cy="281122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8AE89A0-A799-4E3A-9D17-79D9479EE439}"/>
              </a:ext>
            </a:extLst>
          </p:cNvPr>
          <p:cNvCxnSpPr>
            <a:cxnSpLocks/>
          </p:cNvCxnSpPr>
          <p:nvPr/>
        </p:nvCxnSpPr>
        <p:spPr>
          <a:xfrm flipH="1">
            <a:off x="5110476" y="3212976"/>
            <a:ext cx="1066660" cy="176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B35BE4A-DC90-4490-96AC-DEFA0679C53E}"/>
              </a:ext>
            </a:extLst>
          </p:cNvPr>
          <p:cNvCxnSpPr>
            <a:cxnSpLocks/>
          </p:cNvCxnSpPr>
          <p:nvPr/>
        </p:nvCxnSpPr>
        <p:spPr>
          <a:xfrm>
            <a:off x="416496" y="4725144"/>
            <a:ext cx="4464496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7B8B8F0-BB81-4903-82F8-5797834ECD3B}"/>
              </a:ext>
            </a:extLst>
          </p:cNvPr>
          <p:cNvSpPr/>
          <p:nvPr/>
        </p:nvSpPr>
        <p:spPr>
          <a:xfrm>
            <a:off x="4890333" y="5903885"/>
            <a:ext cx="370824" cy="93417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CB53F89-9B00-452C-875E-E228DDED1873}"/>
              </a:ext>
            </a:extLst>
          </p:cNvPr>
          <p:cNvCxnSpPr>
            <a:cxnSpLocks/>
          </p:cNvCxnSpPr>
          <p:nvPr/>
        </p:nvCxnSpPr>
        <p:spPr>
          <a:xfrm flipH="1">
            <a:off x="2144688" y="2852936"/>
            <a:ext cx="1512168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70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456" y="1421116"/>
            <a:ext cx="6192688" cy="2444591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使用 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对程序进行调试分析时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因为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SetUnhandledExceptionFilter</a:t>
            </a:r>
            <a:r>
              <a:rPr lang="zh-CN" altLang="en-US" dirty="0">
                <a:cs typeface="+mn-ea"/>
                <a:sym typeface="+mn-lt"/>
              </a:rPr>
              <a:t>函数的作用，异常处理程序在调试状态下不起作用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此时，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将不会调用自定义的异常处理函数，且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不会在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SEH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链 中出现自定义异常处理函数的地址信息</a:t>
            </a:r>
            <a:endParaRPr lang="zh-CN" altLang="en-US" sz="1600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）逆向分析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实验四：使用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UnhandledExceptionFilter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实现反调</a:t>
            </a:r>
          </a:p>
        </p:txBody>
      </p:sp>
      <p:pic>
        <p:nvPicPr>
          <p:cNvPr id="1026" name="Picture 2" descr="Anti debug Archives -">
            <a:extLst>
              <a:ext uri="{FF2B5EF4-FFF2-40B4-BE49-F238E27FC236}">
                <a16:creationId xmlns:a16="http://schemas.microsoft.com/office/drawing/2014/main" id="{244F473B-E1CB-49F3-9767-B7D397341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19130" r="13151" b="10669"/>
          <a:stretch/>
        </p:blipFill>
        <p:spPr bwMode="auto">
          <a:xfrm>
            <a:off x="6609184" y="1777477"/>
            <a:ext cx="299491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BDBB01-EB1A-4CEB-A858-E5BF98BBA354}"/>
              </a:ext>
            </a:extLst>
          </p:cNvPr>
          <p:cNvSpPr txBox="1"/>
          <p:nvPr/>
        </p:nvSpPr>
        <p:spPr>
          <a:xfrm>
            <a:off x="0" y="6516023"/>
            <a:ext cx="9906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https://github.com/x64dbg/ScyllaHide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F5B6EB-7200-49E7-B533-B5EBE23C7179}"/>
              </a:ext>
            </a:extLst>
          </p:cNvPr>
          <p:cNvGrpSpPr/>
          <p:nvPr/>
        </p:nvGrpSpPr>
        <p:grpSpPr>
          <a:xfrm>
            <a:off x="0" y="3948429"/>
            <a:ext cx="9906000" cy="369332"/>
            <a:chOff x="0" y="3948429"/>
            <a:chExt cx="9906000" cy="36933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B803AE9-AA31-4FD1-9579-601A3B3B605A}"/>
                </a:ext>
              </a:extLst>
            </p:cNvPr>
            <p:cNvCxnSpPr/>
            <p:nvPr/>
          </p:nvCxnSpPr>
          <p:spPr>
            <a:xfrm>
              <a:off x="0" y="4149080"/>
              <a:ext cx="99060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FEA076-75F2-484B-BCDB-ACD7EB358F2D}"/>
                </a:ext>
              </a:extLst>
            </p:cNvPr>
            <p:cNvSpPr txBox="1"/>
            <p:nvPr/>
          </p:nvSpPr>
          <p:spPr>
            <a:xfrm>
              <a:off x="3584848" y="3948429"/>
              <a:ext cx="309634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反</a:t>
              </a:r>
              <a:r>
                <a:rPr lang="zh-CN" altLang="en-US" dirty="0">
                  <a:cs typeface="+mn-ea"/>
                  <a:sym typeface="+mn-lt"/>
                </a:rPr>
                <a:t>反调试插件：</a:t>
              </a:r>
              <a:r>
                <a:rPr lang="en-US" altLang="zh-CN" dirty="0" err="1">
                  <a:cs typeface="+mn-ea"/>
                  <a:sym typeface="+mn-lt"/>
                </a:rPr>
                <a:t>ScyllaHide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59F8BF6-B5F5-4090-89F2-743FBA7228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488" y="4518412"/>
            <a:ext cx="4370836" cy="1714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1B7EA8-5F73-4C3F-ABF1-E3F6C346D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67" y="4519700"/>
            <a:ext cx="2087603" cy="9244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5BBCCC-7EDD-45A8-B948-AB351EF5C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64" y="5606417"/>
            <a:ext cx="4127468" cy="720080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F694029B-E1E5-4024-BB61-022DB2341661}"/>
              </a:ext>
            </a:extLst>
          </p:cNvPr>
          <p:cNvSpPr/>
          <p:nvPr/>
        </p:nvSpPr>
        <p:spPr>
          <a:xfrm>
            <a:off x="4871240" y="4664682"/>
            <a:ext cx="523559" cy="501473"/>
          </a:xfrm>
          <a:prstGeom prst="notchedRight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5E4CE4-A4CB-42F2-B7CC-0F315295E903}"/>
              </a:ext>
            </a:extLst>
          </p:cNvPr>
          <p:cNvSpPr txBox="1"/>
          <p:nvPr/>
        </p:nvSpPr>
        <p:spPr>
          <a:xfrm>
            <a:off x="7617296" y="4523171"/>
            <a:ext cx="228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开启反调插件后，即可越过反调限制，继续进行程序调试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E4B140-604D-4F82-8B34-C91849CFF0DD}"/>
              </a:ext>
            </a:extLst>
          </p:cNvPr>
          <p:cNvSpPr txBox="1"/>
          <p:nvPr/>
        </p:nvSpPr>
        <p:spPr>
          <a:xfrm>
            <a:off x="4780141" y="557410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按 </a:t>
            </a:r>
            <a:r>
              <a:rPr lang="en-US" altLang="zh-CN" dirty="0">
                <a:highlight>
                  <a:srgbClr val="FFFF00"/>
                </a:highlight>
              </a:rPr>
              <a:t>F9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9" name="箭头: 左弧形 18">
            <a:extLst>
              <a:ext uri="{FF2B5EF4-FFF2-40B4-BE49-F238E27FC236}">
                <a16:creationId xmlns:a16="http://schemas.microsoft.com/office/drawing/2014/main" id="{DC199E21-E857-4C74-B9B4-2170713D53A6}"/>
              </a:ext>
            </a:extLst>
          </p:cNvPr>
          <p:cNvSpPr/>
          <p:nvPr/>
        </p:nvSpPr>
        <p:spPr>
          <a:xfrm>
            <a:off x="5133019" y="5355681"/>
            <a:ext cx="288032" cy="864096"/>
          </a:xfrm>
          <a:prstGeom prst="curvedRight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0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0" grpId="0"/>
      <p:bldP spid="21" grpId="0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2079272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952896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678521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691039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763047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268886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556348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665362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277120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745432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417557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4113586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2123885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47367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328690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10"/>
            <a:ext cx="6048000" cy="7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2279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467544" y="3133357"/>
            <a:ext cx="8986050" cy="8333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 defTabSz="957263" eaLnBrk="0" hangingPunct="0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谢    谢！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16496" y="1412776"/>
            <a:ext cx="8915400" cy="648072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Python</a:t>
            </a:r>
            <a:r>
              <a:rPr lang="zh-CN" altLang="en-US" dirty="0">
                <a:cs typeface="+mn-ea"/>
                <a:sym typeface="+mn-lt"/>
              </a:rPr>
              <a:t>语言中的异常类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0F8187-5503-446D-A0EC-7D87FB890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615941"/>
              </p:ext>
            </p:extLst>
          </p:nvPr>
        </p:nvGraphicFramePr>
        <p:xfrm>
          <a:off x="350838" y="2054292"/>
          <a:ext cx="4536504" cy="4746384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141515137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3064942790"/>
                    </a:ext>
                  </a:extLst>
                </a:gridCol>
              </a:tblGrid>
              <a:tr h="84252">
                <a:tc>
                  <a:txBody>
                    <a:bodyPr/>
                    <a:lstStyle/>
                    <a:p>
                      <a:r>
                        <a:rPr lang="zh-CN" altLang="en-US" sz="105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异常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描述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572705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BaseException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所有异常的基类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70589262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SystemExit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解释器请求退出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682573527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KeyboardInterrupt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用户中断执行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通常是输入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^C)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28418977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常规错误的基类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24861415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StopIteration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迭代器没有更多的值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65130324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GeneratorExit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生成器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generator) 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发生异常来通知退出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447710679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StandardError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所有的内建标准异常的基类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12676872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ArithmeticError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所有数值计算错误的基类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02027375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FloatingPointError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浮点计算错误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5857433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OverflowError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数值运算超出最大限制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28603489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ZeroDivisionError</a:t>
                      </a:r>
                    </a:p>
                  </a:txBody>
                  <a:tcPr marL="33027" marR="33027" marT="18873" marB="1887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除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或取模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 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零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所有数据类型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33027" marR="33027" marT="18873" marB="1887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03635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AssertionError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断言语句失败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81879246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AttributeError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对象没有这个属性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84122685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EOFError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没有内建输入</a:t>
                      </a:r>
                      <a:r>
                        <a:rPr lang="en-US" altLang="zh-CN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到达</a:t>
                      </a:r>
                      <a:r>
                        <a:rPr lang="en-US" altLang="zh-CN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EOF 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标记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467704664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EnvironmentError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操作系统错误的基类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479505319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IOError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输入</a:t>
                      </a:r>
                      <a:r>
                        <a:rPr lang="en-US" altLang="zh-CN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输出操作失败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514047456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OSError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操作系统错误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859490886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WindowsError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系统调用失败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457750334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ImportError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导入模块</a:t>
                      </a:r>
                      <a:r>
                        <a:rPr lang="en-US" altLang="zh-CN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对象失败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52231600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LookupError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无效数据查询的基类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914249657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IndexError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序列中没有此索引</a:t>
                      </a:r>
                      <a:endParaRPr lang="en-US" sz="105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6953515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KeyError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映射中没有这个键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372306684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MemoryError</a:t>
                      </a:r>
                      <a:endParaRPr lang="en-US" sz="105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内存溢出错误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对于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，并不致命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33027" marR="33027" marT="18873" marB="1887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7749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1477C5F-680B-4A61-BBF7-04C632CC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51916"/>
              </p:ext>
            </p:extLst>
          </p:nvPr>
        </p:nvGraphicFramePr>
        <p:xfrm>
          <a:off x="5155554" y="2054292"/>
          <a:ext cx="4750445" cy="474638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035905">
                  <a:extLst>
                    <a:ext uri="{9D8B030D-6E8A-4147-A177-3AD203B41FA5}">
                      <a16:colId xmlns:a16="http://schemas.microsoft.com/office/drawing/2014/main" val="3942903746"/>
                    </a:ext>
                  </a:extLst>
                </a:gridCol>
                <a:gridCol w="2714540">
                  <a:extLst>
                    <a:ext uri="{9D8B030D-6E8A-4147-A177-3AD203B41FA5}">
                      <a16:colId xmlns:a16="http://schemas.microsoft.com/office/drawing/2014/main" val="3419317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05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异常</a:t>
                      </a:r>
                      <a:endParaRPr lang="en-US" sz="1050" b="1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描述</a:t>
                      </a:r>
                      <a:endParaRPr lang="en-US" altLang="zh-CN" sz="1050" b="1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90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NameError</a:t>
                      </a:r>
                      <a:endParaRPr lang="en-US" sz="105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未声明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初始化对象 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没有属性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74166680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UnboundLocalError</a:t>
                      </a:r>
                      <a:endParaRPr lang="en-US" sz="105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访问未初始化的本地变量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810262932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ReferenceError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弱引用试图访问已经垃圾回收了的对象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324902654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RuntimeError</a:t>
                      </a:r>
                      <a:endParaRPr lang="en-US" sz="105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一般的运行时错误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0932304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NotImplementedError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尚未实现的方法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772266834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SyntaxError</a:t>
                      </a:r>
                    </a:p>
                  </a:txBody>
                  <a:tcPr marL="33027" marR="33027" marT="18873" marB="1887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语法错误</a:t>
                      </a:r>
                    </a:p>
                  </a:txBody>
                  <a:tcPr marL="33027" marR="33027" marT="18873" marB="1887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225626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IndentationError</a:t>
                      </a:r>
                    </a:p>
                  </a:txBody>
                  <a:tcPr marL="33027" marR="33027" marT="18873" marB="1887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缩进错误</a:t>
                      </a:r>
                    </a:p>
                  </a:txBody>
                  <a:tcPr marL="33027" marR="33027" marT="18873" marB="18873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54142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TabError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Tab 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和空格混用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250256796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SystemError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一般的解释器系统错误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4213497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对类型无效的操作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44433119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ValueError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传入无效的参数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322425588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 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相关的错误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622233995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UnicodeDecodeError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 </a:t>
                      </a:r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解码时的错误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383760561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UnicodeEncodeError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 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编码时错误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90358811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UnicodeTranslateError</a:t>
                      </a:r>
                    </a:p>
                  </a:txBody>
                  <a:tcPr marL="33027" marR="33027" marT="18873" marB="18873"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Unicode 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转换时错误</a:t>
                      </a:r>
                    </a:p>
                  </a:txBody>
                  <a:tcPr marL="33027" marR="33027" marT="18873" marB="18873" anchor="ctr"/>
                </a:tc>
                <a:extLst>
                  <a:ext uri="{0D108BD9-81ED-4DB2-BD59-A6C34878D82A}">
                    <a16:rowId xmlns:a16="http://schemas.microsoft.com/office/drawing/2014/main" val="1611869332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警告的基类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190773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DeprecationWarning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关于被弃用的特征的警告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7606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FutureWarning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关于构造将来语义会有改变的警告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20489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OverflowWarning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旧的关于自动提升为长整型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(long)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44300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PendingDeprecationWarning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关于特性将会被废弃的警告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43241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RuntimeWarning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可疑的运行时行为</a:t>
                      </a:r>
                      <a:r>
                        <a:rPr lang="en-US" altLang="zh-CN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runtime behavior)</a:t>
                      </a:r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42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SyntaxWarning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可疑的语法的警告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828047"/>
                  </a:ext>
                </a:extLst>
              </a:tr>
              <a:tr h="8425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UserWarning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用户代码生成的警告</a:t>
                      </a:r>
                    </a:p>
                  </a:txBody>
                  <a:tcPr marL="33027" marR="33027" marT="18873" marB="1887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5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5816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4679" y="1559992"/>
            <a:ext cx="4570289" cy="4317280"/>
          </a:xfrm>
        </p:spPr>
        <p:txBody>
          <a:bodyPr/>
          <a:lstStyle/>
          <a:p>
            <a:pPr lvl="1" algn="just"/>
            <a:r>
              <a:rPr lang="en-US" altLang="zh-CN" dirty="0">
                <a:cs typeface="+mn-ea"/>
                <a:sym typeface="+mn-lt"/>
              </a:rPr>
              <a:t>C/C++</a:t>
            </a:r>
            <a:r>
              <a:rPr lang="zh-CN" altLang="en-US" dirty="0">
                <a:cs typeface="+mn-ea"/>
                <a:sym typeface="+mn-lt"/>
              </a:rPr>
              <a:t>语言中，如微软提供的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winnt.h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 </a:t>
            </a:r>
            <a:r>
              <a:rPr lang="zh-CN" altLang="en-US" dirty="0">
                <a:cs typeface="+mn-ea"/>
                <a:sym typeface="+mn-lt"/>
              </a:rPr>
              <a:t>文件对运行中可能遇到的多种异常进行了定义：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断点</a:t>
            </a:r>
            <a:r>
              <a:rPr lang="zh-CN" altLang="en-US" dirty="0">
                <a:cs typeface="+mn-ea"/>
                <a:sym typeface="+mn-lt"/>
              </a:rPr>
              <a:t>（调试）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内存不足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整数除零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栈溢出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12E27D-C862-4629-AF33-A208071B545D}"/>
              </a:ext>
            </a:extLst>
          </p:cNvPr>
          <p:cNvSpPr txBox="1"/>
          <p:nvPr/>
        </p:nvSpPr>
        <p:spPr>
          <a:xfrm>
            <a:off x="6178223" y="6453336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VC++6.0   WINNT.H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43B89D-4193-47AF-956C-C11773A12F25}"/>
              </a:ext>
            </a:extLst>
          </p:cNvPr>
          <p:cNvGrpSpPr/>
          <p:nvPr/>
        </p:nvGrpSpPr>
        <p:grpSpPr>
          <a:xfrm>
            <a:off x="4954027" y="1556792"/>
            <a:ext cx="4826710" cy="4896544"/>
            <a:chOff x="4954027" y="1556792"/>
            <a:chExt cx="4826710" cy="489654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5C8D58E-CD54-4D0D-85CF-6357C957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4027" y="1556792"/>
              <a:ext cx="4826710" cy="489654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319C6B-BACD-470D-AD84-BA6CD62B928E}"/>
                </a:ext>
              </a:extLst>
            </p:cNvPr>
            <p:cNvSpPr/>
            <p:nvPr/>
          </p:nvSpPr>
          <p:spPr>
            <a:xfrm>
              <a:off x="5529064" y="2876550"/>
              <a:ext cx="1800200" cy="1331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634B84-098C-43DE-B394-D179FE1485A5}"/>
                </a:ext>
              </a:extLst>
            </p:cNvPr>
            <p:cNvSpPr/>
            <p:nvPr/>
          </p:nvSpPr>
          <p:spPr>
            <a:xfrm>
              <a:off x="5529064" y="3526408"/>
              <a:ext cx="1800200" cy="1331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972A31-8BDC-4780-BD37-161E12B6BC72}"/>
                </a:ext>
              </a:extLst>
            </p:cNvPr>
            <p:cNvSpPr/>
            <p:nvPr/>
          </p:nvSpPr>
          <p:spPr>
            <a:xfrm>
              <a:off x="5529064" y="5107757"/>
              <a:ext cx="2520280" cy="1331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5A972C8-2745-41D5-B760-5031A3F87D0F}"/>
                </a:ext>
              </a:extLst>
            </p:cNvPr>
            <p:cNvSpPr/>
            <p:nvPr/>
          </p:nvSpPr>
          <p:spPr>
            <a:xfrm>
              <a:off x="5529064" y="5511852"/>
              <a:ext cx="2016224" cy="1331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4E08B69-E8F7-4B74-A9E9-CE0047F1AFD8}"/>
              </a:ext>
            </a:extLst>
          </p:cNvPr>
          <p:cNvCxnSpPr>
            <a:endCxn id="10" idx="1"/>
          </p:cNvCxnSpPr>
          <p:nvPr/>
        </p:nvCxnSpPr>
        <p:spPr>
          <a:xfrm flipV="1">
            <a:off x="3008784" y="2943101"/>
            <a:ext cx="2520280" cy="107466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102402-9EB6-4C78-A0E2-C086346FAAD9}"/>
              </a:ext>
            </a:extLst>
          </p:cNvPr>
          <p:cNvCxnSpPr>
            <a:cxnSpLocks/>
          </p:cNvCxnSpPr>
          <p:nvPr/>
        </p:nvCxnSpPr>
        <p:spPr>
          <a:xfrm flipV="1">
            <a:off x="2648744" y="3573016"/>
            <a:ext cx="2880320" cy="9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6A78C92-1830-4724-B32E-E6B75A620A5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76736" y="5013176"/>
            <a:ext cx="2952328" cy="16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083AD0E-8812-4B51-BB9F-D0C62839B1F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88704" y="5382073"/>
            <a:ext cx="3240360" cy="19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7434CB9-C64A-4C7E-952C-5C3E5367A601}"/>
              </a:ext>
            </a:extLst>
          </p:cNvPr>
          <p:cNvSpPr txBox="1"/>
          <p:nvPr/>
        </p:nvSpPr>
        <p:spPr>
          <a:xfrm>
            <a:off x="94679" y="6184021"/>
            <a:ext cx="4826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默认位置：C:\Program Files (x86)\Microsoft Visual Studio\VC98\Include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\WINNT.H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06FFA7-4D7D-4E7E-9BE5-4E32BDDD33C1}"/>
              </a:ext>
            </a:extLst>
          </p:cNvPr>
          <p:cNvSpPr/>
          <p:nvPr/>
        </p:nvSpPr>
        <p:spPr>
          <a:xfrm>
            <a:off x="8246318" y="5107757"/>
            <a:ext cx="1515369" cy="133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3862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第七章 异常处理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4488" y="1628800"/>
            <a:ext cx="9210228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在程序运行过程中最为常见的几种代表性异常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）程序异常及异常处理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08668"/>
              </p:ext>
            </p:extLst>
          </p:nvPr>
        </p:nvGraphicFramePr>
        <p:xfrm>
          <a:off x="269082" y="2420888"/>
          <a:ext cx="9361039" cy="400503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49484459"/>
                    </a:ext>
                  </a:extLst>
                </a:gridCol>
                <a:gridCol w="352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异常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值</a:t>
                      </a:r>
                      <a:endParaRPr lang="zh-CN" sz="2000" b="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描述</a:t>
                      </a:r>
                      <a:endParaRPr lang="zh-CN" sz="2000" b="0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EXCEPTION_ACCESS_VIOLATION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0xC0000005</a:t>
                      </a:r>
                      <a:endParaRPr lang="zh-CN" alt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试图访问不存在或无访问权限的内存区域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EXCEPTION_BREAKPOINT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0x80000003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在运行代码中设置断点后，</a:t>
                      </a: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CPU</a:t>
                      </a: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尝试执行该地址处的指令时就会发生断点异常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6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EXCEPTION_ILLEGAL_INSTRUCTION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0xC000001D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CPU</a:t>
                      </a: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遇到无法解析的命令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6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EXCEPTION_INT_DIVIDE_BY_ZERO</a:t>
                      </a:r>
                      <a:endParaRPr lang="zh-CN" sz="18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0xC0000094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整数除法运算中若分母为零则引发</a:t>
                      </a:r>
                      <a:r>
                        <a:rPr lang="zh-CN" sz="1800" b="1" kern="1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除零异常</a:t>
                      </a: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6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EXCEPTION_SINGLE_STEP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0x80000004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CPU</a:t>
                      </a:r>
                      <a:r>
                        <a:rPr lang="zh-CN" sz="18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在单步工作模式下，每执行一条指令就会引发一次单步异常</a:t>
                      </a:r>
                      <a:endParaRPr lang="zh-CN" sz="1800" b="1" kern="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4919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xlmukk4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15178</TotalTime>
  <Words>6216</Words>
  <Application>Microsoft Office PowerPoint</Application>
  <PresentationFormat>A4 纸张(210x297 毫米)</PresentationFormat>
  <Paragraphs>832</Paragraphs>
  <Slides>68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等线</vt:lpstr>
      <vt:lpstr>黑体</vt:lpstr>
      <vt:lpstr>微软雅黑</vt:lpstr>
      <vt:lpstr>微软雅黑</vt:lpstr>
      <vt:lpstr>Arial</vt:lpstr>
      <vt:lpstr>Calibri</vt:lpstr>
      <vt:lpstr>Consolas</vt:lpstr>
      <vt:lpstr>Wingdings</vt:lpstr>
      <vt:lpstr>Office 主题</vt:lpstr>
      <vt:lpstr>PowerPoint 演示文稿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第七章 异常处理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Pan Shengli</cp:lastModifiedBy>
  <cp:revision>1418</cp:revision>
  <dcterms:created xsi:type="dcterms:W3CDTF">2018-08-29T03:17:37Z</dcterms:created>
  <dcterms:modified xsi:type="dcterms:W3CDTF">2023-05-12T11:31:59Z</dcterms:modified>
</cp:coreProperties>
</file>